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405" r:id="rId2"/>
    <p:sldId id="266" r:id="rId3"/>
    <p:sldId id="439" r:id="rId4"/>
    <p:sldId id="450" r:id="rId5"/>
    <p:sldId id="449" r:id="rId6"/>
    <p:sldId id="434" r:id="rId7"/>
    <p:sldId id="411" r:id="rId8"/>
    <p:sldId id="435" r:id="rId9"/>
    <p:sldId id="444" r:id="rId10"/>
    <p:sldId id="445" r:id="rId11"/>
    <p:sldId id="427" r:id="rId12"/>
    <p:sldId id="406" r:id="rId13"/>
    <p:sldId id="440" r:id="rId14"/>
    <p:sldId id="441" r:id="rId15"/>
    <p:sldId id="442" r:id="rId16"/>
    <p:sldId id="443" r:id="rId17"/>
    <p:sldId id="415" r:id="rId18"/>
    <p:sldId id="446" r:id="rId19"/>
    <p:sldId id="447" r:id="rId20"/>
    <p:sldId id="451" r:id="rId21"/>
    <p:sldId id="448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000FF"/>
    <a:srgbClr val="00FFFF"/>
    <a:srgbClr val="00FF00"/>
    <a:srgbClr val="1D6088"/>
    <a:srgbClr val="246F94"/>
    <a:srgbClr val="FF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992BC-7705-4A90-8B09-0C66EF2C5BFA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750C7C-47B3-4861-94D8-48D4076B3B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192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750C7C-47B3-4861-94D8-48D4076B3BFB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380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750C7C-47B3-4861-94D8-48D4076B3BFB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037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C91155-BEAF-855E-8E9A-C78F294C1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D2C3BD5-E0AE-EA7E-8D2C-E031A27C7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3480384-6759-F7BA-532C-584EBE117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29E0E2C-5331-4F10-F739-17FE7B91D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9EDFCDE-BEDE-9197-94C1-62FF20641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907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1BE9F9-3909-818F-DDEC-31B7FA5A6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D26218-2A89-12DD-0866-4EB68BFC1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E8E828A-ADCB-23E6-C81A-9131728F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A4F4B1C-2F69-F683-5C34-14422D7C9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2950017-3AAF-B76A-DA6F-574A11FC4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499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82FCCC-B87E-F2CC-F560-18FA244A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3AEB8E2-2E68-C3D4-55F9-C8DFC0AF8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D24CA0D-F5B2-A202-6479-85607D211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5BAD72E-3397-22CB-C9F6-880DF266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98C33F8-383B-ED8C-18BC-DEAE8E19A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0394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85A392-FF7A-FBDF-7FC6-B4E8CF34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3ED6F2-2042-9EB5-65D1-826C9C7A51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10F7E49-C3BE-875E-6336-37080594B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BFBFF7D-F31E-A649-CC6E-EE61A2AD4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7D30D13-655A-0A36-D150-6136EA6A2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8625AF9-5B35-52B9-BA52-26BD24200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972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E00EA4-4B98-59F9-6BB9-DD573981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12CF040-17A8-F2A9-A82B-F3A02828F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FB48EC-1520-74BA-7148-7C1893EB2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F0E7D1D-9037-C7E8-68D7-E5573D9435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9111C98-09D5-05AB-16C1-E71496CFB3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BCA8A75-014C-6BCA-4254-28B89E91F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7CFA045-0EF9-AAA6-BED6-9DF5EE0A7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36DE009-7680-2F8D-580C-404EF7173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240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27B9E2-3B2E-907A-85D2-F0C34B517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D1896D7-0620-3EE5-1792-9A69865EE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0680990-2158-F2D5-F88D-2F55D8AE8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DCFAE38-A1E8-405C-0772-B8E59FAA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879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6415F2E-4957-BBE1-6448-A50FFC2DE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B0FF80C-7D3E-5A7D-B931-47372130D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62589FB-7DF5-2FBD-03FC-BDB0D906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924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1F6DDF-5069-5E00-EFF8-D86236254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A4F2F4-FF3D-EFE4-EF25-D3B5A040F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A340536-19EA-9732-C32B-2FADCACA3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6F5FA43-A8B4-F36E-1520-FE5098F06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4DF7A50-1E6C-F20A-0856-4BEE774A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86C661B-3024-8BAB-1F58-498F3A9A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3247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744FC0-F6CB-1821-75C9-E37552B0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39ACCFF-FC62-0FBB-B250-821666491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61DB00A-7988-5371-54C8-5A663D81D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827320-2975-809F-DC68-7FEC3AC16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045B86E-ED28-5E4A-5103-72A34371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92DFE9D-5F16-40E0-FE10-3EE6719B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771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AB0A54-2630-0067-4695-8DFBC0A9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DDDF6A7-F84A-EC86-8CA9-ABF4AFD23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9C9DF1-62CD-C36E-7040-B27507A63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678BF8D-50E2-9082-0147-91CBE9D1F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D70FBA7-3609-442B-FEA2-EAA75370F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739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EA43938-BEF3-DE9B-323C-ACEF9E2AF6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052E4B3-8814-3297-592F-5260D7916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5C31D40-820E-EA10-60D1-C208FB50A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E47D86-EC0C-A98D-9F31-F3C440CF4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138E7F-9657-511C-9753-BAD0BF04D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4952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875E324-F3D5-1999-1B96-C6FB2F1D6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67F76AA-87BE-8D3B-F92F-B41D2043E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E452398-96C9-8CCF-723D-B2928D85DB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B61A73-3C11-40AD-B5B1-4AECE33EB74E}" type="datetimeFigureOut">
              <a:rPr lang="pl-PL" smtClean="0"/>
              <a:t>02.10.2026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52FB9C-E08B-D3E7-3084-30E7A3CCF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51CC232-8853-EEF0-24A0-A903E7783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BB47FC-0789-4296-BEC9-BD332526D91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39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n.gov.pl/sites/default/files/listy-rankingowe/2026-06-11-kioT82zx/streszczenia/662578-pl.pdf" TargetMode="External"/><Relationship Id="rId3" Type="http://schemas.openxmlformats.org/officeDocument/2006/relationships/hyperlink" Target="https://www.ncn.gov.pl/sites/default/files/listy-rankingowe/2026-06-11-kioT82zx/streszczenia/664155-pl.pdf" TargetMode="External"/><Relationship Id="rId7" Type="http://schemas.openxmlformats.org/officeDocument/2006/relationships/hyperlink" Target="https://www.ncn.gov.pl/sites/default/files/listy-rankingowe/2026-06-11-kioT82zx/streszczenia/665552-pl.pdf" TargetMode="External"/><Relationship Id="rId2" Type="http://schemas.openxmlformats.org/officeDocument/2006/relationships/hyperlink" Target="https://www.ncn.gov.pl/sites/default/files/listy-rankingowe/2026-06-11-kioT82zx/streszczenia/661815-p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n.gov.pl/sites/default/files/listy-rankingowe/2026-06-11-kioT82zx/streszczenia/662973-pl.pdf" TargetMode="External"/><Relationship Id="rId5" Type="http://schemas.openxmlformats.org/officeDocument/2006/relationships/hyperlink" Target="https://www.ncn.gov.pl/sites/default/files/listy-rankingowe/2026-06-11-kioT82zx/streszczenia/665090-pl.pdf" TargetMode="External"/><Relationship Id="rId4" Type="http://schemas.openxmlformats.org/officeDocument/2006/relationships/hyperlink" Target="https://www.ncn.gov.pl/sites/default/files/listy-rankingowe/2026-06-11-kioT82zx/streszczenia/663252-pl.pd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n.gov.pl/sites/default/files/listy-rankingowe/2026-06-11-kioT82zx/streszczenia/658429-pl.pdf" TargetMode="External"/><Relationship Id="rId3" Type="http://schemas.openxmlformats.org/officeDocument/2006/relationships/hyperlink" Target="https://www.ncn.gov.pl/sites/default/files/listy-rankingowe/2026-06-11-kioT82zx/streszczenia/666005-pl.pdf" TargetMode="External"/><Relationship Id="rId7" Type="http://schemas.openxmlformats.org/officeDocument/2006/relationships/hyperlink" Target="https://www.ncn.gov.pl/sites/default/files/listy-rankingowe/2026-06-11-kioT82zx/streszczenia/657986-pl.pdf" TargetMode="External"/><Relationship Id="rId2" Type="http://schemas.openxmlformats.org/officeDocument/2006/relationships/hyperlink" Target="https://www.ncn.gov.pl/sites/default/files/listy-rankingowe/2026-06-11-kioT82zx/streszczenia/661817-p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n.gov.pl/sites/default/files/listy-rankingowe/2026-06-11-kioT82zx/streszczenia/658654-pl.pdf" TargetMode="External"/><Relationship Id="rId5" Type="http://schemas.openxmlformats.org/officeDocument/2006/relationships/hyperlink" Target="https://www.ncn.gov.pl/sites/default/files/listy-rankingowe/2026-06-11-kioT82zx/streszczenia/662749-pl.pdf" TargetMode="External"/><Relationship Id="rId4" Type="http://schemas.openxmlformats.org/officeDocument/2006/relationships/hyperlink" Target="https://www.ncn.gov.pl/sites/default/files/listy-rankingowe/2026-06-11-kioT82zx/streszczenia/660211-pl.pdf" TargetMode="External"/><Relationship Id="rId9" Type="http://schemas.openxmlformats.org/officeDocument/2006/relationships/hyperlink" Target="https://www.ncn.gov.pl/sites/default/files/listy-rankingowe/2026-06-11-kioT82zx/streszczenia/663763-pl.pdf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n.gov.pl/sites/default/files/listy-rankingowe/2026-06-11-kioT82zx/streszczenia/663432-pl.pdf" TargetMode="External"/><Relationship Id="rId3" Type="http://schemas.openxmlformats.org/officeDocument/2006/relationships/hyperlink" Target="https://www.ncn.gov.pl/sites/default/files/listy-rankingowe/2026-06-11-kioT82zx/streszczenia/656942-pl.pdf" TargetMode="External"/><Relationship Id="rId7" Type="http://schemas.openxmlformats.org/officeDocument/2006/relationships/hyperlink" Target="https://www.ncn.gov.pl/sites/default/files/listy-rankingowe/2026-06-11-kioT82zx/streszczenia/661918-pl.pdf" TargetMode="External"/><Relationship Id="rId2" Type="http://schemas.openxmlformats.org/officeDocument/2006/relationships/hyperlink" Target="https://www.ncn.gov.pl/sites/default/files/listy-rankingowe/2026-06-11-kioT82zx/streszczenia/656775-p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n.gov.pl/sites/default/files/listy-rankingowe/2026-06-11-kioT82zx/streszczenia/665542-pl.pdf" TargetMode="External"/><Relationship Id="rId11" Type="http://schemas.openxmlformats.org/officeDocument/2006/relationships/hyperlink" Target="https://www.ncn.gov.pl/sites/default/files/listy-rankingowe/2026-06-11-kioT82zx/streszczenia/662825-pl.pdf" TargetMode="External"/><Relationship Id="rId5" Type="http://schemas.openxmlformats.org/officeDocument/2006/relationships/hyperlink" Target="https://www.ncn.gov.pl/sites/default/files/listy-rankingowe/2026-06-11-kioT82zx/streszczenia/657425-pl.pdf" TargetMode="External"/><Relationship Id="rId10" Type="http://schemas.openxmlformats.org/officeDocument/2006/relationships/hyperlink" Target="https://www.ncn.gov.pl/sites/default/files/listy-rankingowe/2026-06-11-kioT82zx/streszczenia/660474-pl.pdf" TargetMode="External"/><Relationship Id="rId4" Type="http://schemas.openxmlformats.org/officeDocument/2006/relationships/hyperlink" Target="https://www.ncn.gov.pl/sites/default/files/listy-rankingowe/2026-06-11-kioT82zx/streszczenia/661080-pl.pdf" TargetMode="External"/><Relationship Id="rId9" Type="http://schemas.openxmlformats.org/officeDocument/2006/relationships/hyperlink" Target="https://www.ncn.gov.pl/sites/default/files/listy-rankingowe/2026-06-11-kioT82zx/streszczenia/662375-pl.pdf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n.gov.pl/sites/default/files/listy-rankingowe/2026-06-11-kioT82zx/streszczenia/657109-pl.pdf" TargetMode="External"/><Relationship Id="rId3" Type="http://schemas.openxmlformats.org/officeDocument/2006/relationships/hyperlink" Target="https://www.ncn.gov.pl/sites/default/files/listy-rankingowe/2026-06-11-kioT82zx/streszczenia/657100-pl.pdf" TargetMode="External"/><Relationship Id="rId7" Type="http://schemas.openxmlformats.org/officeDocument/2006/relationships/hyperlink" Target="https://www.ncn.gov.pl/sites/default/files/listy-rankingowe/2026-06-11-kioT82zx/streszczenia/661992-pl.pdf" TargetMode="External"/><Relationship Id="rId12" Type="http://schemas.openxmlformats.org/officeDocument/2006/relationships/hyperlink" Target="https://www.ncn.gov.pl/sites/default/files/listy-rankingowe/2026-06-11-kioT82zx/streszczenia/661712-pl.pdf" TargetMode="External"/><Relationship Id="rId2" Type="http://schemas.openxmlformats.org/officeDocument/2006/relationships/hyperlink" Target="https://www.ncn.gov.pl/sites/default/files/listy-rankingowe/2026-06-11-kioT82zx/streszczenia/663077-p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n.gov.pl/sites/default/files/listy-rankingowe/2026-06-11-kioT82zx/streszczenia/662254-pl.pdf" TargetMode="External"/><Relationship Id="rId11" Type="http://schemas.openxmlformats.org/officeDocument/2006/relationships/hyperlink" Target="https://www.ncn.gov.pl/sites/default/files/listy-rankingowe/2026-06-11-kioT82zx/streszczenia/663202-pl.pdf" TargetMode="External"/><Relationship Id="rId5" Type="http://schemas.openxmlformats.org/officeDocument/2006/relationships/hyperlink" Target="https://www.ncn.gov.pl/sites/default/files/listy-rankingowe/2026-06-11-kioT82zx/streszczenia/660008-pl.pdf" TargetMode="External"/><Relationship Id="rId10" Type="http://schemas.openxmlformats.org/officeDocument/2006/relationships/hyperlink" Target="https://www.ncn.gov.pl/sites/default/files/listy-rankingowe/2026-06-11-kioT82zx/streszczenia/659491-pl.pdf" TargetMode="External"/><Relationship Id="rId4" Type="http://schemas.openxmlformats.org/officeDocument/2006/relationships/hyperlink" Target="https://www.ncn.gov.pl/sites/default/files/listy-rankingowe/2026-06-11-kioT82zx/streszczenia/662015-pl.pdf" TargetMode="External"/><Relationship Id="rId9" Type="http://schemas.openxmlformats.org/officeDocument/2006/relationships/hyperlink" Target="https://www.ncn.gov.pl/sites/default/files/listy-rankingowe/2026-06-11-kioT82zx/streszczenia/664806-pl.pd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48730" y="1362125"/>
            <a:ext cx="10294539" cy="2426259"/>
          </a:xfrm>
          <a:solidFill>
            <a:srgbClr val="00FFFF"/>
          </a:solidFill>
        </p:spPr>
        <p:txBody>
          <a:bodyPr>
            <a:normAutofit fontScale="90000"/>
          </a:bodyPr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 Zebranie Plenarne Komitetu Inżynierii Materiałowej </a:t>
            </a:r>
            <a:b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Metalurgii PAN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09E2550C-7842-47AF-897F-9DBBB019C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0" y="5395608"/>
            <a:ext cx="5143500" cy="697687"/>
          </a:xfrm>
        </p:spPr>
        <p:txBody>
          <a:bodyPr>
            <a:normAutofit fontScale="62500" lnSpcReduction="20000"/>
          </a:bodyPr>
          <a:lstStyle/>
          <a:p>
            <a:r>
              <a:rPr lang="pl-PL" sz="5800" b="1" dirty="0"/>
              <a:t>20 września 2026, Wisła</a:t>
            </a:r>
            <a:r>
              <a:rPr lang="pl-PL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7819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7688" y="425344"/>
            <a:ext cx="5352122" cy="626785"/>
          </a:xfrm>
          <a:solidFill>
            <a:srgbClr val="00FFFF"/>
          </a:solidFill>
        </p:spPr>
        <p:txBody>
          <a:bodyPr>
            <a:noAutofit/>
          </a:bodyPr>
          <a:lstStyle/>
          <a:p>
            <a:r>
              <a:rPr lang="pl-PL" sz="4800" b="1" dirty="0">
                <a:latin typeface="Arial" panose="020B0604020202020204" pitchFamily="34" charset="0"/>
                <a:cs typeface="Arial" panose="020B0604020202020204" pitchFamily="34" charset="0"/>
              </a:rPr>
              <a:t>Porządek obrad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60439" y="1484783"/>
            <a:ext cx="10471553" cy="3940657"/>
          </a:xfrm>
          <a:ln w="47625"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450850" lvl="0" indent="-450850">
              <a:buFont typeface="+mj-lt"/>
              <a:buAutoNum type="arabicPeriod"/>
            </a:pPr>
            <a:r>
              <a:rPr lang="pl-PL" dirty="0"/>
              <a:t>Powitanie uczestników przez Przewodniczącego Komitetu.</a:t>
            </a:r>
          </a:p>
          <a:p>
            <a:pPr marL="450850" lvl="0" indent="-450850">
              <a:buFont typeface="+mj-lt"/>
              <a:buAutoNum type="arabicPeriod"/>
            </a:pPr>
            <a:r>
              <a:rPr lang="pl-PL" dirty="0"/>
              <a:t>Sprawy proceduralne (lista obecności, zatwierdzenie programu spotkania). </a:t>
            </a:r>
          </a:p>
          <a:p>
            <a:pPr marL="450850" lvl="0" indent="-450850">
              <a:buFont typeface="+mj-lt"/>
              <a:buAutoNum type="arabicPeriod"/>
            </a:pPr>
            <a:r>
              <a:rPr lang="pl-PL" dirty="0"/>
              <a:t>Wyniki ewaluacji jednostek naukowych w dyscyplinie Inżynieria Materiałowa za lata 2022-2025.</a:t>
            </a:r>
          </a:p>
          <a:p>
            <a:pPr marL="450850" lvl="0" indent="-450850">
              <a:buFont typeface="+mj-lt"/>
              <a:buAutoNum type="arabicPeriod"/>
            </a:pPr>
            <a:r>
              <a:rPr lang="pl-PL" dirty="0"/>
              <a:t>Rozstrzygnięcia kolejnych konkursów NCN w Panelu ST11.</a:t>
            </a:r>
          </a:p>
          <a:p>
            <a:pPr marL="450850" lvl="0" indent="-450850">
              <a:buFont typeface="+mj-lt"/>
              <a:buAutoNum type="arabicPeriod"/>
            </a:pPr>
            <a:r>
              <a:rPr lang="pl-PL" dirty="0"/>
              <a:t>Ocena czasopism naukowych i roli Komitetu.</a:t>
            </a:r>
          </a:p>
          <a:p>
            <a:pPr marL="450850" lvl="0" indent="-450850">
              <a:buFont typeface="+mj-lt"/>
              <a:buAutoNum type="arabicPeriod"/>
            </a:pPr>
            <a:r>
              <a:rPr lang="pl-PL" dirty="0"/>
              <a:t>Sprawy wniesione przez Członków Komitetu.</a:t>
            </a:r>
          </a:p>
        </p:txBody>
      </p:sp>
    </p:spTree>
    <p:extLst>
      <p:ext uri="{BB962C8B-B14F-4D97-AF65-F5344CB8AC3E}">
        <p14:creationId xmlns:p14="http://schemas.microsoft.com/office/powerpoint/2010/main" val="280108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F7AE2B2D-1558-1C92-4D4B-B7D8C8F4C967}"/>
              </a:ext>
            </a:extLst>
          </p:cNvPr>
          <p:cNvSpPr txBox="1"/>
          <p:nvPr/>
        </p:nvSpPr>
        <p:spPr>
          <a:xfrm>
            <a:off x="4686300" y="1776108"/>
            <a:ext cx="7034645" cy="3785652"/>
          </a:xfrm>
          <a:prstGeom prst="rect">
            <a:avLst/>
          </a:prstGeom>
          <a:noFill/>
          <a:ln w="60325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l-PL" sz="2400" dirty="0"/>
              <a:t>Postanowieniem Prezydenta Rzeczypospolitej Polskiej Karola Nawrockiego z dnia 27 lipca 2026 roku, </a:t>
            </a:r>
          </a:p>
          <a:p>
            <a:pPr algn="ctr"/>
            <a:br>
              <a:rPr lang="pl-PL" sz="2400" dirty="0"/>
            </a:br>
            <a:r>
              <a:rPr lang="pl-P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JoannaWojewoda</a:t>
            </a:r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-Budka</a:t>
            </a: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otrzymała tytuł profesora nauk inżynieryjno-technicznych w dyscyplinie inżynieria materiałowa.</a:t>
            </a:r>
            <a:br>
              <a:rPr lang="pl-PL" sz="2400" dirty="0"/>
            </a:br>
            <a:br>
              <a:rPr lang="pl-PL" dirty="0"/>
            </a:b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09FCF56-8F5B-F78D-C231-2A7F16139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04" y="1266558"/>
            <a:ext cx="4097082" cy="5018853"/>
          </a:xfrm>
          <a:prstGeom prst="rect">
            <a:avLst/>
          </a:prstGeom>
          <a:ln w="47625">
            <a:solidFill>
              <a:srgbClr val="0000FF"/>
            </a:solidFill>
          </a:ln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37675B5F-BD09-9103-E910-665B78A6D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755" y="425344"/>
            <a:ext cx="10588336" cy="626785"/>
          </a:xfrm>
          <a:solidFill>
            <a:srgbClr val="00FFFF"/>
          </a:solidFill>
        </p:spPr>
        <p:txBody>
          <a:bodyPr>
            <a:noAutofit/>
          </a:bodyPr>
          <a:lstStyle/>
          <a:p>
            <a:r>
              <a:rPr lang="pl-PL" sz="3200" b="1" dirty="0">
                <a:latin typeface="Arial" panose="020B0604020202020204" pitchFamily="34" charset="0"/>
                <a:cs typeface="Arial" panose="020B0604020202020204" pitchFamily="34" charset="0"/>
              </a:rPr>
              <a:t>Tytuł naukowy profesora dla Joanny Wojewody-Budki</a:t>
            </a:r>
          </a:p>
        </p:txBody>
      </p:sp>
    </p:spTree>
    <p:extLst>
      <p:ext uri="{BB962C8B-B14F-4D97-AF65-F5344CB8AC3E}">
        <p14:creationId xmlns:p14="http://schemas.microsoft.com/office/powerpoint/2010/main" val="3971247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Sześcioro osób, w tym Rektor AGH, pozuje do wspólnego zdjęcia na scenie. W tle widoczne są flagi Polski, Ukrainy i Unii Europejskiej.">
            <a:extLst>
              <a:ext uri="{FF2B5EF4-FFF2-40B4-BE49-F238E27FC236}">
                <a16:creationId xmlns:a16="http://schemas.microsoft.com/office/drawing/2014/main" id="{1FF95B0C-8E9E-D938-61C5-910836723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43" y="1704525"/>
            <a:ext cx="4860388" cy="331451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252B04D-30BC-3F62-6B4C-6D4BECE3ACFF}"/>
              </a:ext>
            </a:extLst>
          </p:cNvPr>
          <p:cNvSpPr txBox="1"/>
          <p:nvPr/>
        </p:nvSpPr>
        <p:spPr>
          <a:xfrm>
            <a:off x="5614219" y="1376624"/>
            <a:ext cx="6135328" cy="3970318"/>
          </a:xfrm>
          <a:prstGeom prst="rect">
            <a:avLst/>
          </a:prstGeom>
          <a:noFill/>
          <a:ln w="635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pl-PL" b="1" u="sng" dirty="0"/>
              <a:t>26 sierpnia 2026  </a:t>
            </a:r>
          </a:p>
          <a:p>
            <a:endParaRPr lang="pl-PL" b="1" u="sng" dirty="0"/>
          </a:p>
          <a:p>
            <a:pPr algn="just"/>
            <a:r>
              <a:rPr lang="pl-PL" dirty="0"/>
              <a:t>Tytuł doktora honoris causa Karpackiego Uniwersytetu Narodowego im. Wasyla </a:t>
            </a:r>
            <a:r>
              <a:rPr lang="pl-PL" dirty="0" err="1"/>
              <a:t>Stefanyka</a:t>
            </a:r>
            <a:r>
              <a:rPr lang="pl-PL" dirty="0"/>
              <a:t> w Iwano-</a:t>
            </a:r>
            <a:r>
              <a:rPr lang="pl-PL" dirty="0" err="1"/>
              <a:t>Frankiwsku</a:t>
            </a:r>
            <a:r>
              <a:rPr lang="pl-PL" dirty="0"/>
              <a:t>. za wybitny wkład w rozwój nauki, szkolnictwa wyższego oraz międzynarodowej współpracy akademickiej, znaczące osiągnięcia naukowe w dziedzinie inżynierii materiałowej i nowoczesnych technologii ceramicznych, wieloletnią działalność akademicką i menedżerską oraz zaangażowanie w rozwój innowacyjnych technologii.</a:t>
            </a:r>
          </a:p>
          <a:p>
            <a:pPr algn="just"/>
            <a:endParaRPr lang="pl-PL" dirty="0"/>
          </a:p>
          <a:p>
            <a:pPr algn="just"/>
            <a:r>
              <a:rPr lang="pl-PL" b="1" u="sng" dirty="0"/>
              <a:t>7 września 2026</a:t>
            </a:r>
          </a:p>
          <a:p>
            <a:pPr algn="just"/>
            <a:r>
              <a:rPr lang="pl-PL" dirty="0"/>
              <a:t>Tytuł Członka Honorowego Polskiego Towarzystwa Materiałoznawczego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4C4E3D8A-A70F-DE9C-E67D-16AE69C0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754" y="425344"/>
            <a:ext cx="11011793" cy="567714"/>
          </a:xfrm>
          <a:solidFill>
            <a:srgbClr val="00FFFF"/>
          </a:solidFill>
        </p:spPr>
        <p:txBody>
          <a:bodyPr>
            <a:noAutofit/>
          </a:bodyPr>
          <a:lstStyle/>
          <a:p>
            <a:r>
              <a:rPr lang="pl-PL" sz="3100" b="1" dirty="0">
                <a:latin typeface="Arial" panose="020B0604020202020204" pitchFamily="34" charset="0"/>
                <a:cs typeface="Arial" panose="020B0604020202020204" pitchFamily="34" charset="0"/>
              </a:rPr>
              <a:t>Tytuł DHC oraz </a:t>
            </a:r>
            <a:r>
              <a:rPr lang="pl-PL" sz="3100" b="1" dirty="0" err="1">
                <a:latin typeface="Arial" panose="020B0604020202020204" pitchFamily="34" charset="0"/>
                <a:cs typeface="Arial" panose="020B0604020202020204" pitchFamily="34" charset="0"/>
              </a:rPr>
              <a:t>członkowstwo</a:t>
            </a:r>
            <a:r>
              <a:rPr lang="pl-PL" sz="3100" b="1" dirty="0">
                <a:latin typeface="Arial" panose="020B0604020202020204" pitchFamily="34" charset="0"/>
                <a:cs typeface="Arial" panose="020B0604020202020204" pitchFamily="34" charset="0"/>
              </a:rPr>
              <a:t> honorowe dla Jerzego Lisa</a:t>
            </a:r>
          </a:p>
        </p:txBody>
      </p:sp>
    </p:spTree>
    <p:extLst>
      <p:ext uri="{BB962C8B-B14F-4D97-AF65-F5344CB8AC3E}">
        <p14:creationId xmlns:p14="http://schemas.microsoft.com/office/powerpoint/2010/main" val="416233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628D315E-99D2-4B83-A5F2-C2A67CA68B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0030" y="692515"/>
            <a:ext cx="11151939" cy="4171398"/>
          </a:xfrm>
          <a:prstGeom prst="rect">
            <a:avLst/>
          </a:prstGeom>
          <a:noFill/>
          <a:ln w="508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pl-PL" altLang="pl-PL" sz="1800" b="1" u="sng" dirty="0">
                <a:latin typeface="Arial" panose="020B0604020202020204" pitchFamily="34" charset="0"/>
              </a:rPr>
              <a:t>Łukasz Madej</a:t>
            </a:r>
          </a:p>
          <a:p>
            <a:pPr marL="265113" marR="0" lvl="0" indent="-265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3000"/>
              <a:buFontTx/>
              <a:buChar char="•"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Wybór na członka Board of Directors międzynarodowego stowarzyszenia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Easform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-  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European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Scientific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Association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Material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Forming</a:t>
            </a:r>
          </a:p>
          <a:p>
            <a:pPr marL="265113" marR="0" lvl="0" indent="-265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3000"/>
              <a:buFontTx/>
              <a:buChar char="•"/>
              <a:tabLst/>
            </a:pP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Powołanie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stanowisko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Associate Editor w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czasopiśmie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„Metallurgical and Materials Transactions A” (Springer)</a:t>
            </a:r>
          </a:p>
          <a:p>
            <a:pPr marL="265113" marR="0" lvl="0" indent="-265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3000"/>
              <a:buFontTx/>
              <a:buChar char="•"/>
              <a:tabLst/>
            </a:pP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Powołanie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stanowisko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Associate Editor w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czasopiśmie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„International Journal of Material Forming” (Springer)</a:t>
            </a:r>
          </a:p>
          <a:p>
            <a:pPr marL="265113" marR="0" lvl="0" indent="-265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3000"/>
              <a:buFontTx/>
              <a:buChar char="•"/>
              <a:tabLst/>
            </a:pP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Powołanie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stanowisko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Associate Editor w </a:t>
            </a:r>
            <a:r>
              <a:rPr kumimoji="0" lang="en-US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czasopiśmie</a:t>
            </a:r>
            <a:r>
              <a:rPr kumimoji="0" lang="en-US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„ CIRP Annals – Manufacturing Technology” (Elsevier) 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pl-PL" sz="1800" b="1" u="sng" dirty="0"/>
              <a:t>Jerzy Sobczak i Marcin Górny</a:t>
            </a:r>
          </a:p>
          <a:p>
            <a:r>
              <a:rPr lang="pl-PL" sz="1800" dirty="0"/>
              <a:t>Członek Komitetu Naukowego 76. Światowego Kongresu Odlewniczego w Stambule (19–21.X.2026)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126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EFFA75-FEBC-0012-479E-E46BF83C7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148" y="3661175"/>
            <a:ext cx="8337755" cy="1423066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4000" b="1" i="1" dirty="0"/>
              <a:t>Przewodniczący Komitetu</a:t>
            </a:r>
          </a:p>
          <a:p>
            <a:pPr marL="0" indent="0" algn="ctr">
              <a:spcBef>
                <a:spcPts val="0"/>
              </a:spcBef>
              <a:buNone/>
            </a:pPr>
            <a:endParaRPr lang="pl-PL" sz="12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pl-PL" sz="4000" b="1" dirty="0"/>
              <a:t>Prof. dr hab. inż. Paweł Zięba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7D442CB-59EA-AFE8-FA39-45E2A2F63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45" y="695983"/>
            <a:ext cx="10613275" cy="1423066"/>
          </a:xfrm>
          <a:solidFill>
            <a:srgbClr val="00FFFF"/>
          </a:solidFill>
        </p:spPr>
        <p:txBody>
          <a:bodyPr>
            <a:noAutofit/>
          </a:bodyPr>
          <a:lstStyle/>
          <a:p>
            <a:pPr algn="ctr"/>
            <a:r>
              <a:rPr lang="pl-PL" sz="3600" b="1" dirty="0"/>
              <a:t>Wyniki ewaluacji jednostek naukowych w dyscyplinie Inżynieria Materiałowa za lata 2022-2025</a:t>
            </a:r>
            <a:endParaRPr lang="pl-PL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091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C98455E-6AFF-5F0F-7223-EA9BE3BCF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867987"/>
              </p:ext>
            </p:extLst>
          </p:nvPr>
        </p:nvGraphicFramePr>
        <p:xfrm>
          <a:off x="5364837" y="1259991"/>
          <a:ext cx="6558455" cy="53004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876">
                  <a:extLst>
                    <a:ext uri="{9D8B030D-6E8A-4147-A177-3AD203B41FA5}">
                      <a16:colId xmlns:a16="http://schemas.microsoft.com/office/drawing/2014/main" val="886821137"/>
                    </a:ext>
                  </a:extLst>
                </a:gridCol>
                <a:gridCol w="5593345">
                  <a:extLst>
                    <a:ext uri="{9D8B030D-6E8A-4147-A177-3AD203B41FA5}">
                      <a16:colId xmlns:a16="http://schemas.microsoft.com/office/drawing/2014/main" val="3517521538"/>
                    </a:ext>
                  </a:extLst>
                </a:gridCol>
                <a:gridCol w="608234">
                  <a:extLst>
                    <a:ext uri="{9D8B030D-6E8A-4147-A177-3AD203B41FA5}">
                      <a16:colId xmlns:a16="http://schemas.microsoft.com/office/drawing/2014/main" val="2705564514"/>
                    </a:ext>
                  </a:extLst>
                </a:gridCol>
              </a:tblGrid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Lp.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Jednostka Naukowa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Kat.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2024136770"/>
                  </a:ext>
                </a:extLst>
              </a:tr>
              <a:tr h="233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Akademia Górniczo-Hutnicza im. Stanisława Staszica w Krakowie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B+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2922355409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  <a:highlight>
                            <a:srgbClr val="FFFF00"/>
                          </a:highlight>
                        </a:rPr>
                        <a:t>2</a:t>
                      </a:r>
                      <a:endParaRPr lang="pl-PL" sz="15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  <a:highlight>
                            <a:srgbClr val="FFFF00"/>
                          </a:highlight>
                        </a:rPr>
                        <a:t>Uniwersytet Bielsko-Bialski</a:t>
                      </a:r>
                      <a:endParaRPr lang="pl-PL" sz="15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  <a:highlight>
                            <a:srgbClr val="FFFF00"/>
                          </a:highlight>
                        </a:rPr>
                        <a:t>B+</a:t>
                      </a:r>
                      <a:endParaRPr lang="pl-PL" sz="15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1271195362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3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Instytut Metalurgii i Inżynierii Materiałowej Polskiej Akademii Nauk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A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2175156030"/>
                  </a:ext>
                </a:extLst>
              </a:tr>
              <a:tr h="2174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4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Instytut Podstawowych Problemów Techniki Polskiej Akademii Nauk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A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2489507308"/>
                  </a:ext>
                </a:extLst>
              </a:tr>
              <a:tr h="219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5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Instytut Wysokich Ciśnień Polskiej Akademii Nauk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A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379126435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6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Narodowe Centrum Badań Jądrowych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B+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2542470574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7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Politechnika Częstochowska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B+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4262348894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8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Politechnika Gdańska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A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2889180552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9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Politechnika Krakowska im. Tadeusza Kościuszki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A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3870294114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10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Politechnika Łódzka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A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3105443272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11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Politechnika Poznańska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A+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672455598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12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Politechnika Rzeszowska im. Ignacego Łukasiewicza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A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4126167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13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Politechnika Śląska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A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3386121931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14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Politechnika Warszawska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1966236085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15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Politechnika Wrocławska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3708357372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16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Uniwersytet im. Adama Mickiewicza w Poznaniu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A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2439515110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17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Uniwersytet Kazimierza Wielkiego w Bydgoszczy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B+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3791176718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18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Uniwersytet Rzeszowski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B+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2100868964"/>
                  </a:ext>
                </a:extLst>
              </a:tr>
              <a:tr h="2353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19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Uniwersytet Śląski w Katowicach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B+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878940575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20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Wojskowa Akademia Techniczna im. Jarosława Dąbrowskiego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B+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130462547"/>
                  </a:ext>
                </a:extLst>
              </a:tr>
              <a:tr h="214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>
                          <a:effectLst/>
                        </a:rPr>
                        <a:t>21</a:t>
                      </a:r>
                      <a:endParaRPr lang="pl-PL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Zachodniopomorski Uniwersytet Technologiczny w Szczecinie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500" dirty="0">
                          <a:effectLst/>
                        </a:rPr>
                        <a:t>A+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60" marR="35560" marT="5080" marB="0"/>
                </a:tc>
                <a:extLst>
                  <a:ext uri="{0D108BD9-81ED-4DB2-BD59-A6C34878D82A}">
                    <a16:rowId xmlns:a16="http://schemas.microsoft.com/office/drawing/2014/main" val="636811374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CFFE5DB7-751F-7C77-57D0-6AE88E86ABB7}"/>
              </a:ext>
            </a:extLst>
          </p:cNvPr>
          <p:cNvSpPr txBox="1"/>
          <p:nvPr/>
        </p:nvSpPr>
        <p:spPr>
          <a:xfrm>
            <a:off x="195414" y="2591492"/>
            <a:ext cx="4887863" cy="2165336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spcAft>
                <a:spcPts val="800"/>
              </a:spcAft>
              <a:buAutoNum type="arabicPeriod"/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 podmioty naukowe poddały się ewaluacji za lata 2017-2021.</a:t>
            </a:r>
          </a:p>
          <a:p>
            <a:pPr marL="342900" indent="-342900" algn="just">
              <a:lnSpc>
                <a:spcPct val="120000"/>
              </a:lnSpc>
              <a:spcAft>
                <a:spcPts val="800"/>
              </a:spcAft>
              <a:buAutoNum type="arabicPeriod"/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podmioty nie uzyskały kategorii B+ (Instytut Technologii Bezpieczeństwa MORATEX oraz Uniwersytet Komisji Edukacji Narodowej w Krakowie).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B597F613-1E05-7FDA-634C-16658519D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591" y="214399"/>
            <a:ext cx="8208818" cy="658438"/>
          </a:xfrm>
          <a:solidFill>
            <a:srgbClr val="00FFFF"/>
          </a:solidFill>
        </p:spPr>
        <p:txBody>
          <a:bodyPr>
            <a:noAutofit/>
          </a:bodyPr>
          <a:lstStyle/>
          <a:p>
            <a:pPr algn="ctr"/>
            <a:r>
              <a:rPr lang="pl-PL" sz="2800" b="1" dirty="0"/>
              <a:t>Wyniki ewaluacji jednostek naukowych w dyscyplinie </a:t>
            </a:r>
            <a:br>
              <a:rPr lang="pl-PL" sz="2800" b="1" dirty="0"/>
            </a:br>
            <a:r>
              <a:rPr lang="pl-PL" sz="2800" b="1" dirty="0"/>
              <a:t>Inżynieria Materiałowa za lata 2022-2025</a:t>
            </a:r>
            <a:endParaRPr lang="pl-PL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693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C7FEFD3-4A99-3677-BE7B-1C3A3FD667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483521"/>
              </p:ext>
            </p:extLst>
          </p:nvPr>
        </p:nvGraphicFramePr>
        <p:xfrm>
          <a:off x="318654" y="181950"/>
          <a:ext cx="10749397" cy="60109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210">
                  <a:extLst>
                    <a:ext uri="{9D8B030D-6E8A-4147-A177-3AD203B41FA5}">
                      <a16:colId xmlns:a16="http://schemas.microsoft.com/office/drawing/2014/main" val="2082645934"/>
                    </a:ext>
                  </a:extLst>
                </a:gridCol>
                <a:gridCol w="4682837">
                  <a:extLst>
                    <a:ext uri="{9D8B030D-6E8A-4147-A177-3AD203B41FA5}">
                      <a16:colId xmlns:a16="http://schemas.microsoft.com/office/drawing/2014/main" val="184155716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1580137030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4038267765"/>
                    </a:ext>
                  </a:extLst>
                </a:gridCol>
                <a:gridCol w="726499">
                  <a:extLst>
                    <a:ext uri="{9D8B030D-6E8A-4147-A177-3AD203B41FA5}">
                      <a16:colId xmlns:a16="http://schemas.microsoft.com/office/drawing/2014/main" val="2713954278"/>
                    </a:ext>
                  </a:extLst>
                </a:gridCol>
                <a:gridCol w="741218">
                  <a:extLst>
                    <a:ext uri="{9D8B030D-6E8A-4147-A177-3AD203B41FA5}">
                      <a16:colId xmlns:a16="http://schemas.microsoft.com/office/drawing/2014/main" val="2976453164"/>
                    </a:ext>
                  </a:extLst>
                </a:gridCol>
                <a:gridCol w="817418">
                  <a:extLst>
                    <a:ext uri="{9D8B030D-6E8A-4147-A177-3AD203B41FA5}">
                      <a16:colId xmlns:a16="http://schemas.microsoft.com/office/drawing/2014/main" val="495084214"/>
                    </a:ext>
                  </a:extLst>
                </a:gridCol>
                <a:gridCol w="817418">
                  <a:extLst>
                    <a:ext uri="{9D8B030D-6E8A-4147-A177-3AD203B41FA5}">
                      <a16:colId xmlns:a16="http://schemas.microsoft.com/office/drawing/2014/main" val="3368806323"/>
                    </a:ext>
                  </a:extLst>
                </a:gridCol>
                <a:gridCol w="1726622">
                  <a:extLst>
                    <a:ext uri="{9D8B030D-6E8A-4147-A177-3AD203B41FA5}">
                      <a16:colId xmlns:a16="http://schemas.microsoft.com/office/drawing/2014/main" val="3451047041"/>
                    </a:ext>
                  </a:extLst>
                </a:gridCol>
              </a:tblGrid>
              <a:tr h="0"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Wielkości odniesienia dla kategorii A, B+, B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Kat.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Kryterium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026733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961" marR="596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61992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96783"/>
                  </a:ext>
                </a:extLst>
              </a:tr>
              <a:tr h="12833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Jednostka referencyjna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404,86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29,39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88,8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292601"/>
                  </a:ext>
                </a:extLst>
              </a:tr>
              <a:tr h="12833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Próg referencyjny 0,3x wartość </a:t>
                      </a:r>
                      <a:r>
                        <a:rPr lang="pl-PL" sz="1000" dirty="0" err="1">
                          <a:solidFill>
                            <a:schemeClr val="tx1"/>
                          </a:solidFill>
                          <a:effectLst/>
                        </a:rPr>
                        <a:t>refer</a:t>
                      </a: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. dla A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121,458</a:t>
                      </a: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8,817</a:t>
                      </a: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25,2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340586"/>
                  </a:ext>
                </a:extLst>
              </a:tr>
              <a:tr h="12833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Jednostka referencyjna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B+</a:t>
                      </a: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355,62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25,82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445108"/>
                  </a:ext>
                </a:extLst>
              </a:tr>
              <a:tr h="12833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Próg referencyjny 0,3x wartość </a:t>
                      </a:r>
                      <a:r>
                        <a:rPr lang="pl-PL" sz="1000" dirty="0" err="1">
                          <a:solidFill>
                            <a:schemeClr val="tx1"/>
                          </a:solidFill>
                          <a:effectLst/>
                        </a:rPr>
                        <a:t>refer</a:t>
                      </a: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. dla B+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106,69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7,75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23,4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427747"/>
                  </a:ext>
                </a:extLst>
              </a:tr>
              <a:tr h="115816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Jednostka referencyjna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pl-PL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218,84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15,89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000" dirty="0">
                          <a:solidFill>
                            <a:schemeClr val="tx1"/>
                          </a:solidFill>
                          <a:effectLst/>
                        </a:rPr>
                        <a:t>48</a:t>
                      </a: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5417358"/>
                  </a:ext>
                </a:extLst>
              </a:tr>
              <a:tr h="1939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Lp.</a:t>
                      </a: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2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Nazwa jednostki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Kat.</a:t>
                      </a: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Kryterium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Suma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dla kat. A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00" b="1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Uwagi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4956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I-21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II-5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III-10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230515"/>
                  </a:ext>
                </a:extLst>
              </a:tr>
              <a:tr h="193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 Akademia Górniczo-Hutnicza im. Stanisława Staszica w Krakowie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462,49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39,72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51,5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43,5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298,88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(70,0 w B+)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329805"/>
                  </a:ext>
                </a:extLst>
              </a:tr>
              <a:tr h="1623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Instytut Chemii Organicznej PAN 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586,42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3,24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N=12,95/4;  0 w B+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669061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pl-PL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Instytut Metalurgii i Inżynierii Materiałowej PAN 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B+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460,18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14,13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105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-2,85 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49,2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(29,0 w B+)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990616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Instytut Podstawowych Problemów Techniki PAN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B+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466,68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5,02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-24,5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49,01 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748213"/>
                  </a:ext>
                </a:extLst>
              </a:tr>
              <a:tr h="1893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Instytut Technologii Bezpieczeństwa MORATEX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166,13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27,07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-59,4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19,16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0 w B; -36,75 dla B+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995783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Instytut Wysokich Ciśnień PAN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509,33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34,09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102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69,05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22,61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496418"/>
                  </a:ext>
                </a:extLst>
              </a:tr>
              <a:tr h="1546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Narodowe Centrum Badań Jądrowych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393,18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22,59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63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-100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40,89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100 dla B;  -11,15 dla B+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4590949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Politechnika Częstochowska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B+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463,03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9,8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-26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56,5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15,38 w B+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385258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Politechnika Gdańska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544,47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19,88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84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12,15 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37,52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545558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Politechnika Krakowska 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B+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446,03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27,85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47,5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-4,3 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32,63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(31,3 w B+)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3624600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pl-PL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Politechnika Łódzka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A+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463,01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32,22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50,2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74,30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064380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Politechnika Poznańska 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547,11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10,8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63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50,88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(3,15 w B+)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59019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Politechnika Rzeszowska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502,02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11,42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20,0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31,71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494476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pl-PL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Politechnika Śląska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B+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457,14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7,2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-7,2 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160,05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(26,68 w B+)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892995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Politechnika Warszawska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A+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512,06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28,93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99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47,95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67,59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2939363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Politechnika Wrocławska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A+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524,06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48,6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69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25,6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310039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pl-PL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Uniwersytet im. Adama Mickiewicza w Poznaniu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522,6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32,03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Odmowa udzielenia inf.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859212"/>
                  </a:ext>
                </a:extLst>
              </a:tr>
              <a:tr h="158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Uniwersytet Kazimierza Wielkiego w Bydgoszczy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408,18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8,83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65,5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-48,50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16,50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30 dla B;  -20,10 w B+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64579"/>
                  </a:ext>
                </a:extLst>
              </a:tr>
              <a:tr h="1662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Uniwersytet Pedagogiczny im. Komisji Edukacji Narodowej w Krakowie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B+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447.66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5.23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82.5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-21.25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15,65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11 w B+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816560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Uniwersytet Rzeszowski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B+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496,74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10,04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-3,9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14,13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15 w B+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570311"/>
                  </a:ext>
                </a:extLst>
              </a:tr>
              <a:tr h="128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Uniwersytet Śląski w Katowicach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509,12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8,43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49,44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972553"/>
                  </a:ext>
                </a:extLst>
              </a:tr>
              <a:tr h="156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Wojskowa Akademia Techniczna im. Jarosława Dąbrowskiego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B+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436,97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22,2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105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-12,85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58,69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(34,1 w B+)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635735"/>
                  </a:ext>
                </a:extLst>
              </a:tr>
              <a:tr h="145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10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pl-PL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Zachodniopomorski Uniwersytet Technologiczny w Szczecinie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rgbClr val="0000FF"/>
                          </a:solidFill>
                          <a:effectLst/>
                        </a:rPr>
                        <a:t>547,11</a:t>
                      </a:r>
                      <a:endParaRPr lang="pl-PL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23,94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</a:rPr>
                        <a:t>105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32,55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31,46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(56,51 w B+)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72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434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E7C0431-AC05-8D16-C911-E7F5E6D22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959053"/>
              </p:ext>
            </p:extLst>
          </p:nvPr>
        </p:nvGraphicFramePr>
        <p:xfrm>
          <a:off x="939801" y="389467"/>
          <a:ext cx="9914466" cy="445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869">
                  <a:extLst>
                    <a:ext uri="{9D8B030D-6E8A-4147-A177-3AD203B41FA5}">
                      <a16:colId xmlns:a16="http://schemas.microsoft.com/office/drawing/2014/main" val="2969388271"/>
                    </a:ext>
                  </a:extLst>
                </a:gridCol>
                <a:gridCol w="1158684">
                  <a:extLst>
                    <a:ext uri="{9D8B030D-6E8A-4147-A177-3AD203B41FA5}">
                      <a16:colId xmlns:a16="http://schemas.microsoft.com/office/drawing/2014/main" val="1665747163"/>
                    </a:ext>
                  </a:extLst>
                </a:gridCol>
                <a:gridCol w="1422449">
                  <a:extLst>
                    <a:ext uri="{9D8B030D-6E8A-4147-A177-3AD203B41FA5}">
                      <a16:colId xmlns:a16="http://schemas.microsoft.com/office/drawing/2014/main" val="2725804260"/>
                    </a:ext>
                  </a:extLst>
                </a:gridCol>
                <a:gridCol w="1196364">
                  <a:extLst>
                    <a:ext uri="{9D8B030D-6E8A-4147-A177-3AD203B41FA5}">
                      <a16:colId xmlns:a16="http://schemas.microsoft.com/office/drawing/2014/main" val="103594978"/>
                    </a:ext>
                  </a:extLst>
                </a:gridCol>
                <a:gridCol w="1369234">
                  <a:extLst>
                    <a:ext uri="{9D8B030D-6E8A-4147-A177-3AD203B41FA5}">
                      <a16:colId xmlns:a16="http://schemas.microsoft.com/office/drawing/2014/main" val="1047260684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920292759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180538055"/>
                    </a:ext>
                  </a:extLst>
                </a:gridCol>
                <a:gridCol w="931333">
                  <a:extLst>
                    <a:ext uri="{9D8B030D-6E8A-4147-A177-3AD203B41FA5}">
                      <a16:colId xmlns:a16="http://schemas.microsoft.com/office/drawing/2014/main" val="2436282216"/>
                    </a:ext>
                  </a:extLst>
                </a:gridCol>
              </a:tblGrid>
              <a:tr h="370840">
                <a:tc gridSpan="8">
                  <a:txBody>
                    <a:bodyPr/>
                    <a:lstStyle/>
                    <a:p>
                      <a:pPr algn="ctr"/>
                      <a:r>
                        <a:rPr lang="pl-PL" sz="2000" b="1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Kategoria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4355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sz="2000" b="1" dirty="0">
                          <a:highlight>
                            <a:srgbClr val="00FFFF"/>
                          </a:highlight>
                        </a:rPr>
                        <a:t>A+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sz="1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2000" b="1" dirty="0">
                          <a:highlight>
                            <a:srgbClr val="00FFFF"/>
                          </a:highlight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sz="1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2000" b="1" dirty="0">
                          <a:highlight>
                            <a:srgbClr val="00FFFF"/>
                          </a:highlight>
                        </a:rPr>
                        <a:t>B+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sz="1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2000" b="1" dirty="0">
                          <a:highlight>
                            <a:srgbClr val="00FFFF"/>
                          </a:highlight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374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Jednostka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Punkty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Jednostka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Punkty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Jednostka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Punkty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Jednostka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Punkty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2484677"/>
                  </a:ext>
                </a:extLst>
              </a:tr>
              <a:tr h="225214">
                <a:tc>
                  <a:txBody>
                    <a:bodyPr/>
                    <a:lstStyle/>
                    <a:p>
                      <a:r>
                        <a:rPr lang="pl-PL" sz="1800" dirty="0" err="1"/>
                        <a:t>PWr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IWC PAN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69,05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IMIM PAN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-2,85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NCBJ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06716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r>
                        <a:rPr lang="pl-PL" sz="1800" dirty="0"/>
                        <a:t>PŁ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50,2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UAM-Poz.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URz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-3,9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Moratex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-59,4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723370"/>
                  </a:ext>
                </a:extLst>
              </a:tr>
              <a:tr h="233681">
                <a:tc>
                  <a:txBody>
                    <a:bodyPr/>
                    <a:lstStyle/>
                    <a:p>
                      <a:r>
                        <a:rPr lang="pl-PL" sz="1800" dirty="0"/>
                        <a:t>PW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47,95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AGH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43,5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PKr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UKW-</a:t>
                      </a:r>
                      <a:r>
                        <a:rPr lang="pl-PL" sz="1800" dirty="0" err="1"/>
                        <a:t>Bydg</a:t>
                      </a:r>
                      <a:r>
                        <a:rPr lang="pl-PL" sz="1800" dirty="0"/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-48,50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925696"/>
                  </a:ext>
                </a:extLst>
              </a:tr>
              <a:tr h="226907"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ZUT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32,55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PŚl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-7,2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6895933"/>
                  </a:ext>
                </a:extLst>
              </a:tr>
              <a:tr h="220134"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UŚl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WAT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-12,85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5659927"/>
                  </a:ext>
                </a:extLst>
              </a:tr>
              <a:tr h="230294"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PRz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20,0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UP-Kraków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-21,25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615206"/>
                  </a:ext>
                </a:extLst>
              </a:tr>
              <a:tr h="257387"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PG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12,15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IPPT PAN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-24,5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4710010"/>
                  </a:ext>
                </a:extLst>
              </a:tr>
              <a:tr h="186267"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IChO</a:t>
                      </a:r>
                      <a:r>
                        <a:rPr lang="pl-PL" sz="1800" dirty="0"/>
                        <a:t> PAN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PCz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788336"/>
                  </a:ext>
                </a:extLst>
              </a:tr>
              <a:tr h="204894">
                <a:tc>
                  <a:txBody>
                    <a:bodyPr/>
                    <a:lstStyle/>
                    <a:p>
                      <a:endParaRPr lang="pl-PL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PP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642575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DC4B4195-317D-2F58-8CB9-CE5EA4A7F4E4}"/>
              </a:ext>
            </a:extLst>
          </p:cNvPr>
          <p:cNvSpPr txBox="1"/>
          <p:nvPr/>
        </p:nvSpPr>
        <p:spPr>
          <a:xfrm>
            <a:off x="1635761" y="5145270"/>
            <a:ext cx="8739632" cy="6463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/>
              <a:t>Punkty – suma osiągniętych wartości punktowych w kryteriach I, II, III po uwzględnieniu wag  w kategorii A</a:t>
            </a:r>
          </a:p>
        </p:txBody>
      </p:sp>
    </p:spTree>
    <p:extLst>
      <p:ext uri="{BB962C8B-B14F-4D97-AF65-F5344CB8AC3E}">
        <p14:creationId xmlns:p14="http://schemas.microsoft.com/office/powerpoint/2010/main" val="1571376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3A1189D-5F0A-E3B1-B47E-9C86A74E2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254010"/>
              </p:ext>
            </p:extLst>
          </p:nvPr>
        </p:nvGraphicFramePr>
        <p:xfrm>
          <a:off x="3115733" y="1038225"/>
          <a:ext cx="417798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660">
                  <a:extLst>
                    <a:ext uri="{9D8B030D-6E8A-4147-A177-3AD203B41FA5}">
                      <a16:colId xmlns:a16="http://schemas.microsoft.com/office/drawing/2014/main" val="2893493256"/>
                    </a:ext>
                  </a:extLst>
                </a:gridCol>
                <a:gridCol w="1392660">
                  <a:extLst>
                    <a:ext uri="{9D8B030D-6E8A-4147-A177-3AD203B41FA5}">
                      <a16:colId xmlns:a16="http://schemas.microsoft.com/office/drawing/2014/main" val="2662165972"/>
                    </a:ext>
                  </a:extLst>
                </a:gridCol>
                <a:gridCol w="1392660">
                  <a:extLst>
                    <a:ext uri="{9D8B030D-6E8A-4147-A177-3AD203B41FA5}">
                      <a16:colId xmlns:a16="http://schemas.microsoft.com/office/drawing/2014/main" val="194651113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pl-PL" sz="1800" b="1" dirty="0">
                          <a:solidFill>
                            <a:schemeClr val="tx1"/>
                          </a:solidFill>
                        </a:rPr>
                        <a:t>Jednostka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2000" b="1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Punkty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2000" b="1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85834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B+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213780"/>
                  </a:ext>
                </a:extLst>
              </a:tr>
              <a:tr h="225214">
                <a:tc>
                  <a:txBody>
                    <a:bodyPr/>
                    <a:lstStyle/>
                    <a:p>
                      <a:r>
                        <a:rPr lang="pl-PL" sz="1800" dirty="0" err="1"/>
                        <a:t>IChO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397096"/>
                  </a:ext>
                </a:extLst>
              </a:tr>
              <a:tr h="225214">
                <a:tc>
                  <a:txBody>
                    <a:bodyPr/>
                    <a:lstStyle/>
                    <a:p>
                      <a:r>
                        <a:rPr lang="pl-PL" sz="1800" dirty="0"/>
                        <a:t>PP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3,15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093557"/>
                  </a:ext>
                </a:extLst>
              </a:tr>
              <a:tr h="225214">
                <a:tc>
                  <a:txBody>
                    <a:bodyPr/>
                    <a:lstStyle/>
                    <a:p>
                      <a:r>
                        <a:rPr lang="pl-PL" sz="1800" dirty="0"/>
                        <a:t>IMIM PAN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-2,85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29,0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17589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r>
                        <a:rPr lang="pl-PL" sz="1800" dirty="0" err="1"/>
                        <a:t>URz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-3,9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15,0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7990765"/>
                  </a:ext>
                </a:extLst>
              </a:tr>
              <a:tr h="233681">
                <a:tc>
                  <a:txBody>
                    <a:bodyPr/>
                    <a:lstStyle/>
                    <a:p>
                      <a:r>
                        <a:rPr lang="pl-PL" sz="1800" dirty="0" err="1"/>
                        <a:t>PKr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31,3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530193"/>
                  </a:ext>
                </a:extLst>
              </a:tr>
              <a:tr h="226907">
                <a:tc>
                  <a:txBody>
                    <a:bodyPr/>
                    <a:lstStyle/>
                    <a:p>
                      <a:r>
                        <a:rPr lang="pl-PL" sz="1800" dirty="0" err="1"/>
                        <a:t>PŚl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-7,2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26,68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407106"/>
                  </a:ext>
                </a:extLst>
              </a:tr>
              <a:tr h="220134">
                <a:tc>
                  <a:txBody>
                    <a:bodyPr/>
                    <a:lstStyle/>
                    <a:p>
                      <a:r>
                        <a:rPr lang="pl-PL" sz="1800" dirty="0"/>
                        <a:t>WAT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-12,85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34,1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004102"/>
                  </a:ext>
                </a:extLst>
              </a:tr>
              <a:tr h="230294">
                <a:tc>
                  <a:txBody>
                    <a:bodyPr/>
                    <a:lstStyle/>
                    <a:p>
                      <a:r>
                        <a:rPr lang="pl-PL" sz="1800" dirty="0"/>
                        <a:t>UP-Kraków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-21,25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11,0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05981"/>
                  </a:ext>
                </a:extLst>
              </a:tr>
              <a:tr h="257387">
                <a:tc>
                  <a:txBody>
                    <a:bodyPr/>
                    <a:lstStyle/>
                    <a:p>
                      <a:r>
                        <a:rPr lang="pl-PL" sz="1800" dirty="0"/>
                        <a:t>IPPT PAN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-24,5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371017"/>
                  </a:ext>
                </a:extLst>
              </a:tr>
              <a:tr h="186267">
                <a:tc>
                  <a:txBody>
                    <a:bodyPr/>
                    <a:lstStyle/>
                    <a:p>
                      <a:r>
                        <a:rPr lang="pl-PL" sz="1800" dirty="0" err="1"/>
                        <a:t>PCz</a:t>
                      </a:r>
                      <a:endParaRPr lang="pl-PL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-26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15,38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958677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9C0FBBFC-55CF-F805-09A0-7A488F217865}"/>
              </a:ext>
            </a:extLst>
          </p:cNvPr>
          <p:cNvSpPr txBox="1"/>
          <p:nvPr/>
        </p:nvSpPr>
        <p:spPr>
          <a:xfrm>
            <a:off x="2226734" y="221733"/>
            <a:ext cx="7027333" cy="6463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A co się otrzyma, jeśli policzy się punkty w kategorii B+ dla niektórych podmiotów, które miały kategorię A?</a:t>
            </a:r>
          </a:p>
        </p:txBody>
      </p:sp>
    </p:spTree>
    <p:extLst>
      <p:ext uri="{BB962C8B-B14F-4D97-AF65-F5344CB8AC3E}">
        <p14:creationId xmlns:p14="http://schemas.microsoft.com/office/powerpoint/2010/main" val="1871702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376C00B-CFDA-DB79-1997-EEFB5D09E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763463"/>
              </p:ext>
            </p:extLst>
          </p:nvPr>
        </p:nvGraphicFramePr>
        <p:xfrm>
          <a:off x="1316737" y="405676"/>
          <a:ext cx="8058912" cy="5834684"/>
        </p:xfrm>
        <a:graphic>
          <a:graphicData uri="http://schemas.openxmlformats.org/drawingml/2006/table">
            <a:tbl>
              <a:tblPr firstRow="1" firstCol="1" bandRow="1"/>
              <a:tblGrid>
                <a:gridCol w="398641">
                  <a:extLst>
                    <a:ext uri="{9D8B030D-6E8A-4147-A177-3AD203B41FA5}">
                      <a16:colId xmlns:a16="http://schemas.microsoft.com/office/drawing/2014/main" val="131271326"/>
                    </a:ext>
                  </a:extLst>
                </a:gridCol>
                <a:gridCol w="4159316">
                  <a:extLst>
                    <a:ext uri="{9D8B030D-6E8A-4147-A177-3AD203B41FA5}">
                      <a16:colId xmlns:a16="http://schemas.microsoft.com/office/drawing/2014/main" val="1445410995"/>
                    </a:ext>
                  </a:extLst>
                </a:gridCol>
                <a:gridCol w="495108">
                  <a:extLst>
                    <a:ext uri="{9D8B030D-6E8A-4147-A177-3AD203B41FA5}">
                      <a16:colId xmlns:a16="http://schemas.microsoft.com/office/drawing/2014/main" val="26110515"/>
                    </a:ext>
                  </a:extLst>
                </a:gridCol>
                <a:gridCol w="530531">
                  <a:extLst>
                    <a:ext uri="{9D8B030D-6E8A-4147-A177-3AD203B41FA5}">
                      <a16:colId xmlns:a16="http://schemas.microsoft.com/office/drawing/2014/main" val="279161923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86067528"/>
                    </a:ext>
                  </a:extLst>
                </a:gridCol>
                <a:gridCol w="326879">
                  <a:extLst>
                    <a:ext uri="{9D8B030D-6E8A-4147-A177-3AD203B41FA5}">
                      <a16:colId xmlns:a16="http://schemas.microsoft.com/office/drawing/2014/main" val="556440480"/>
                    </a:ext>
                  </a:extLst>
                </a:gridCol>
                <a:gridCol w="655157">
                  <a:extLst>
                    <a:ext uri="{9D8B030D-6E8A-4147-A177-3AD203B41FA5}">
                      <a16:colId xmlns:a16="http://schemas.microsoft.com/office/drawing/2014/main" val="3350319970"/>
                    </a:ext>
                  </a:extLst>
                </a:gridCol>
                <a:gridCol w="1036080">
                  <a:extLst>
                    <a:ext uri="{9D8B030D-6E8A-4147-A177-3AD203B41FA5}">
                      <a16:colId xmlns:a16="http://schemas.microsoft.com/office/drawing/2014/main" val="1478889956"/>
                    </a:ext>
                  </a:extLst>
                </a:gridCol>
              </a:tblGrid>
              <a:tr h="153087"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Lp.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570" marR="84570" marT="42285" marB="422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Podmiot naukowy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570" marR="84570" marT="42285" marB="422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Zadeklarowany %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570" marR="84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Razem</a:t>
                      </a: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etat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4570" marR="84570" marT="42285" marB="422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Liczba N</a:t>
                      </a:r>
                    </a:p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 ewaluacji</a:t>
                      </a:r>
                    </a:p>
                  </a:txBody>
                  <a:tcPr marL="84570" marR="84570" marT="42285" marB="422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0200447"/>
                  </a:ext>
                </a:extLst>
              </a:tr>
              <a:tr h="19345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36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36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pl-PL" sz="1300" dirty="0"/>
                    </a:p>
                  </a:txBody>
                  <a:tcPr marL="16444" marR="16444" marT="8809" marB="36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36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40924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Akademia Górniczo-Hutnicza w Krakowie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59</a:t>
                      </a:r>
                      <a:endParaRPr lang="pl-PL" sz="1300" dirty="0"/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326,5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298,88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833073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Instytut Chemii Organicznej PAN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3,24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241234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Instytut Metalurgii i Inżynierii Materiałowej PAN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49,2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311487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Instytut Podstawowych Problemów Techniki PAN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49,01 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882524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Instytut Technologii Bezpieczeństwa MORATEX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19,16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746332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Instytut Wysokich Ciśnień PAN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30,25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22,61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210254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Narodowe Centrum Badań Jądrowych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40,89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891823"/>
                  </a:ext>
                </a:extLst>
              </a:tr>
              <a:tr h="195345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Politechnika Częstochowska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56,5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14768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Politechnika Gdańska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48,25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37,52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71536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Politechnika Krakowska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46,5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>
                          <a:solidFill>
                            <a:schemeClr val="tx1"/>
                          </a:solidFill>
                          <a:effectLst/>
                        </a:rPr>
                        <a:t>32,63</a:t>
                      </a:r>
                      <a:endParaRPr lang="pl-PL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635417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Politechnika Łódzka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81,5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74,30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4043150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Politechnika Poznańska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54,5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50,88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805806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Politechnika Rzeszowska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36,25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31,71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13957"/>
                  </a:ext>
                </a:extLst>
              </a:tr>
              <a:tr h="19964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Politechnika Śląska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169,75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160,05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601855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Politechnika Warszawska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75,5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67,59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300117"/>
                  </a:ext>
                </a:extLst>
              </a:tr>
              <a:tr h="234698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Politechnika Wrocławska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27,5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25,6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9683947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Uniwersytet im. A. Mickiewicza w 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Poznaniu</a:t>
                      </a:r>
                      <a:endParaRPr lang="pl-PL" sz="14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35,75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466819"/>
                  </a:ext>
                </a:extLst>
              </a:tr>
              <a:tr h="17632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Uniwersytet Kazimierza Wielkiego w Bydgoszczy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18,5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16,50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448762"/>
                  </a:ext>
                </a:extLst>
              </a:tr>
              <a:tr h="199391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Uniwersytet Komisji Edukacji Narodowej w Krakowie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15,65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176281"/>
                  </a:ext>
                </a:extLst>
              </a:tr>
              <a:tr h="198075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Uniwersytet Rzeszowski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14,75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14,13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104853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Uniwersytet Śląski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48,25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49,44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224555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Wojskowa Akademia Techniczna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58,25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58,69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2327473"/>
                  </a:ext>
                </a:extLst>
              </a:tr>
              <a:tr h="193453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Zachodniopomorski Uniwersytet Technologiczny w Szczecinie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34,25</a:t>
                      </a:r>
                    </a:p>
                  </a:txBody>
                  <a:tcPr marL="16444" marR="16444" marT="880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200" dirty="0">
                          <a:solidFill>
                            <a:schemeClr val="tx1"/>
                          </a:solidFill>
                          <a:effectLst/>
                        </a:rPr>
                        <a:t>31,46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1" marR="59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355881"/>
                  </a:ext>
                </a:extLst>
              </a:tr>
              <a:tr h="212176"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300" b="1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Razem na etat</a:t>
                      </a:r>
                      <a:endParaRPr lang="pl-PL" sz="13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84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1041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158,25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158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1392,25</a:t>
                      </a:r>
                    </a:p>
                  </a:txBody>
                  <a:tcPr marL="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1205,64</a:t>
                      </a:r>
                    </a:p>
                  </a:txBody>
                  <a:tcPr marL="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090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590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8D043516-74BB-3DD3-58C8-BE7D5F1F9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9488" y="562996"/>
            <a:ext cx="8193023" cy="1250859"/>
          </a:xfrm>
          <a:solidFill>
            <a:srgbClr val="00FFFF"/>
          </a:solidFill>
        </p:spPr>
        <p:txBody>
          <a:bodyPr>
            <a:noAutofit/>
          </a:bodyPr>
          <a:lstStyle/>
          <a:p>
            <a:pPr algn="ctr"/>
            <a:r>
              <a:rPr lang="pl-PL" sz="4000" b="1" dirty="0"/>
              <a:t>Rozstrzygnięcia kolejnych konkursów </a:t>
            </a:r>
            <a:br>
              <a:rPr lang="pl-PL" sz="4000" b="1" dirty="0"/>
            </a:br>
            <a:r>
              <a:rPr lang="pl-PL" sz="4000" b="1" dirty="0"/>
              <a:t>NCN w Panelu ST11</a:t>
            </a:r>
            <a:endParaRPr lang="pl-P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83CD7502-E173-4CC7-B4F5-2FF6B7FCC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4756" y="3799016"/>
            <a:ext cx="8337755" cy="1423066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4000" b="1" i="1" dirty="0"/>
              <a:t>Przewodniczący Komitetu</a:t>
            </a:r>
          </a:p>
          <a:p>
            <a:pPr marL="0" indent="0" algn="ctr">
              <a:spcBef>
                <a:spcPts val="0"/>
              </a:spcBef>
              <a:buNone/>
            </a:pPr>
            <a:endParaRPr lang="pl-PL" sz="12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pl-PL" sz="4000" b="1" dirty="0"/>
              <a:t>Prof. dr hab. inż. Paweł Zięba</a:t>
            </a:r>
          </a:p>
        </p:txBody>
      </p:sp>
    </p:spTree>
    <p:extLst>
      <p:ext uri="{BB962C8B-B14F-4D97-AF65-F5344CB8AC3E}">
        <p14:creationId xmlns:p14="http://schemas.microsoft.com/office/powerpoint/2010/main" val="4249466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C7D3CC6-C14B-44AF-A4B7-4FCD9996A7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927576"/>
              </p:ext>
            </p:extLst>
          </p:nvPr>
        </p:nvGraphicFramePr>
        <p:xfrm>
          <a:off x="270934" y="1198150"/>
          <a:ext cx="11442191" cy="36780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448">
                  <a:extLst>
                    <a:ext uri="{9D8B030D-6E8A-4147-A177-3AD203B41FA5}">
                      <a16:colId xmlns:a16="http://schemas.microsoft.com/office/drawing/2014/main" val="378657038"/>
                    </a:ext>
                  </a:extLst>
                </a:gridCol>
                <a:gridCol w="4305249">
                  <a:extLst>
                    <a:ext uri="{9D8B030D-6E8A-4147-A177-3AD203B41FA5}">
                      <a16:colId xmlns:a16="http://schemas.microsoft.com/office/drawing/2014/main" val="1851108717"/>
                    </a:ext>
                  </a:extLst>
                </a:gridCol>
                <a:gridCol w="1583842">
                  <a:extLst>
                    <a:ext uri="{9D8B030D-6E8A-4147-A177-3AD203B41FA5}">
                      <a16:colId xmlns:a16="http://schemas.microsoft.com/office/drawing/2014/main" val="3041459633"/>
                    </a:ext>
                  </a:extLst>
                </a:gridCol>
                <a:gridCol w="1671347">
                  <a:extLst>
                    <a:ext uri="{9D8B030D-6E8A-4147-A177-3AD203B41FA5}">
                      <a16:colId xmlns:a16="http://schemas.microsoft.com/office/drawing/2014/main" val="2570752383"/>
                    </a:ext>
                  </a:extLst>
                </a:gridCol>
                <a:gridCol w="726293">
                  <a:extLst>
                    <a:ext uri="{9D8B030D-6E8A-4147-A177-3AD203B41FA5}">
                      <a16:colId xmlns:a16="http://schemas.microsoft.com/office/drawing/2014/main" val="1221065473"/>
                    </a:ext>
                  </a:extLst>
                </a:gridCol>
                <a:gridCol w="2839012">
                  <a:extLst>
                    <a:ext uri="{9D8B030D-6E8A-4147-A177-3AD203B41FA5}">
                      <a16:colId xmlns:a16="http://schemas.microsoft.com/office/drawing/2014/main" val="2439294008"/>
                    </a:ext>
                  </a:extLst>
                </a:gridCol>
              </a:tblGrid>
              <a:tr h="794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Lp.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Tytuł projektu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Kierownik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Lider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Finanse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Dyscyplina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711896"/>
                  </a:ext>
                </a:extLst>
              </a:tr>
              <a:tr h="223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Heteroepitaksja</a:t>
                      </a: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struktur kwantowych van der </a:t>
                      </a:r>
                      <a:r>
                        <a:rPr lang="pl-PL" sz="120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Waalsa</a:t>
                      </a: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ze związków III-VI 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hab. Piotr Wojnar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Instytut Fizyki PAN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1865200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Nauki fizyczne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fizycznych / fizyka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Hab. dziedzina nauk fizycznych / fizyka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523411"/>
                  </a:ext>
                </a:extLst>
              </a:tr>
              <a:tr h="2989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3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Giętkie diody elektroluminescencyjne emitujące w zakresie widzialnym 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prof. dr hab. Michał Jerzy Leszczyński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1. Instytut Wysokich Ciśnień PAN, 2. Uniwersytet Warszawski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3033064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Nauki fizyczne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fizycznych / fizyka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Hab. dziedzina nauk fizycznych / fizyka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Prof.: Dziedzina nauk fizycznych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438668"/>
                  </a:ext>
                </a:extLst>
              </a:tr>
              <a:tr h="3744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4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OASIS: Rozwijanie inżynieryjnego i zrównoważonego potencjału zaawansowanych organicznych systemów jonowych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hab. Joanna Maria Feder-Kubis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Politechnika Wrocławska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2902300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Nauki chemiczne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nauki chemiczne / technologia chemiczna 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Hab. dziedzina nauk ścisłych i przyrodniczych / nauki chemiczne 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629214"/>
                  </a:ext>
                </a:extLst>
              </a:tr>
              <a:tr h="223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7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Rozprzęganie fononów i elektronów w nowych, przyjaznych dla środowiska materiałach termoelektrycznych do chłodzenia półprzewodnikowego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Oleksandr Cherniushok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AGH w Krakowie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1350540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Nauki chemiczne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fizycznych / fizyka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Hab. dziedzina nauk fizycznych / fizyka</a:t>
                      </a:r>
                      <a:endParaRPr lang="pl-PL" sz="120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740324"/>
                  </a:ext>
                </a:extLst>
              </a:tr>
              <a:tr h="223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8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Nanostruktury materiałów </a:t>
                      </a:r>
                      <a:r>
                        <a:rPr lang="pl-PL" sz="120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altermagnetycznych</a:t>
                      </a: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w perspektywie zastosowań </a:t>
                      </a:r>
                      <a:r>
                        <a:rPr lang="pl-PL" sz="120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spintronicznych</a:t>
                      </a: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 hab. Janusz Sadowski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1. Instytut Fizyki PAN</a:t>
                      </a:r>
                      <a:b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</a:b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2. Uniwersytet Warszawski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3291560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Dysc</a:t>
                      </a: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.: Nauki fizyczne/IM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Dr: dziedzina nauk fizycznych / fizyka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Hab.: dziedzina nauk fizycznych / fizyka</a:t>
                      </a:r>
                      <a:endParaRPr lang="pl-PL" sz="120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24355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3C85C62-FFDF-4AAD-8623-C3C89CF2A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4992" y="335284"/>
            <a:ext cx="6006400" cy="46166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OPUS 29 - ogłoszony 15 września 2025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9E595B5-4BBB-EF46-F3D9-84260723BE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166924"/>
              </p:ext>
            </p:extLst>
          </p:nvPr>
        </p:nvGraphicFramePr>
        <p:xfrm>
          <a:off x="270934" y="4876197"/>
          <a:ext cx="11474192" cy="1160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213">
                  <a:extLst>
                    <a:ext uri="{9D8B030D-6E8A-4147-A177-3AD203B41FA5}">
                      <a16:colId xmlns:a16="http://schemas.microsoft.com/office/drawing/2014/main" val="3151588180"/>
                    </a:ext>
                  </a:extLst>
                </a:gridCol>
                <a:gridCol w="4259492">
                  <a:extLst>
                    <a:ext uri="{9D8B030D-6E8A-4147-A177-3AD203B41FA5}">
                      <a16:colId xmlns:a16="http://schemas.microsoft.com/office/drawing/2014/main" val="4250595669"/>
                    </a:ext>
                  </a:extLst>
                </a:gridCol>
                <a:gridCol w="1605315">
                  <a:extLst>
                    <a:ext uri="{9D8B030D-6E8A-4147-A177-3AD203B41FA5}">
                      <a16:colId xmlns:a16="http://schemas.microsoft.com/office/drawing/2014/main" val="2881758797"/>
                    </a:ext>
                  </a:extLst>
                </a:gridCol>
                <a:gridCol w="1631489">
                  <a:extLst>
                    <a:ext uri="{9D8B030D-6E8A-4147-A177-3AD203B41FA5}">
                      <a16:colId xmlns:a16="http://schemas.microsoft.com/office/drawing/2014/main" val="2397139048"/>
                    </a:ext>
                  </a:extLst>
                </a:gridCol>
                <a:gridCol w="741585">
                  <a:extLst>
                    <a:ext uri="{9D8B030D-6E8A-4147-A177-3AD203B41FA5}">
                      <a16:colId xmlns:a16="http://schemas.microsoft.com/office/drawing/2014/main" val="3941681193"/>
                    </a:ext>
                  </a:extLst>
                </a:gridCol>
                <a:gridCol w="2879098">
                  <a:extLst>
                    <a:ext uri="{9D8B030D-6E8A-4147-A177-3AD203B41FA5}">
                      <a16:colId xmlns:a16="http://schemas.microsoft.com/office/drawing/2014/main" val="3885025864"/>
                    </a:ext>
                  </a:extLst>
                </a:gridCol>
              </a:tblGrid>
              <a:tr h="238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9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Nowe podejście do kompozytów UHTC otrzymywanych w procesach niskoenergetycznych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 inż. Dawid Dariusz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Kozień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AGH w Krakowie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1906860</a:t>
                      </a:r>
                      <a:endParaRPr lang="pl-PL" sz="1200" b="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Dysc.: IM</a:t>
                      </a:r>
                      <a:endParaRPr lang="pl-PL" sz="1200" b="0" u="none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Dr: dziedzina nauk inżynieryjno-technicznych / IM</a:t>
                      </a:r>
                      <a:endParaRPr lang="pl-PL" sz="1200" b="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210144"/>
                  </a:ext>
                </a:extLst>
              </a:tr>
              <a:tr h="223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11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Ortogonalnie Programowalne Hybrydy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MXene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Graphdiyne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do Ukierunkowanych i Regeneracyjnych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Nanoterapii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Antybakteryjnych (ORIGIN)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Nabil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Omri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Politechnika Łódzka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2900347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Dysc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.: Nauki chemiczne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Dr: dziedzina nauk chemicznych / chemia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4841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8157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B6A2944-A8AA-47C4-969B-969456AA8F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488923"/>
              </p:ext>
            </p:extLst>
          </p:nvPr>
        </p:nvGraphicFramePr>
        <p:xfrm>
          <a:off x="279400" y="435737"/>
          <a:ext cx="11410695" cy="23282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733">
                  <a:extLst>
                    <a:ext uri="{9D8B030D-6E8A-4147-A177-3AD203B41FA5}">
                      <a16:colId xmlns:a16="http://schemas.microsoft.com/office/drawing/2014/main" val="1909739322"/>
                    </a:ext>
                  </a:extLst>
                </a:gridCol>
                <a:gridCol w="4326467">
                  <a:extLst>
                    <a:ext uri="{9D8B030D-6E8A-4147-A177-3AD203B41FA5}">
                      <a16:colId xmlns:a16="http://schemas.microsoft.com/office/drawing/2014/main" val="2941471229"/>
                    </a:ext>
                  </a:extLst>
                </a:gridCol>
                <a:gridCol w="1278467">
                  <a:extLst>
                    <a:ext uri="{9D8B030D-6E8A-4147-A177-3AD203B41FA5}">
                      <a16:colId xmlns:a16="http://schemas.microsoft.com/office/drawing/2014/main" val="530287272"/>
                    </a:ext>
                  </a:extLst>
                </a:gridCol>
                <a:gridCol w="1667933">
                  <a:extLst>
                    <a:ext uri="{9D8B030D-6E8A-4147-A177-3AD203B41FA5}">
                      <a16:colId xmlns:a16="http://schemas.microsoft.com/office/drawing/2014/main" val="2045703345"/>
                    </a:ext>
                  </a:extLst>
                </a:gridCol>
                <a:gridCol w="753533">
                  <a:extLst>
                    <a:ext uri="{9D8B030D-6E8A-4147-A177-3AD203B41FA5}">
                      <a16:colId xmlns:a16="http://schemas.microsoft.com/office/drawing/2014/main" val="140229883"/>
                    </a:ext>
                  </a:extLst>
                </a:gridCol>
                <a:gridCol w="3062562">
                  <a:extLst>
                    <a:ext uri="{9D8B030D-6E8A-4147-A177-3AD203B41FA5}">
                      <a16:colId xmlns:a16="http://schemas.microsoft.com/office/drawing/2014/main" val="118662525"/>
                    </a:ext>
                  </a:extLst>
                </a:gridCol>
              </a:tblGrid>
              <a:tr h="3744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12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Nanofibryle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wytwarzane z polimerów krystalicznych z rozplątanymi makrocząsteczkami.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prof. dr hab. Andrzej Gałęski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Centrum Badań Molekularnych i Makromolekularnych PAN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2183920</a:t>
                      </a:r>
                      <a:endParaRPr lang="pl-PL" sz="1200" b="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.: Nauki chemiczne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technicznych /-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Hab. dziedzina nauk technicznych / fizykochemia polimerów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Prof.: dziedzina nauk chemicznych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628796"/>
                  </a:ext>
                </a:extLst>
              </a:tr>
              <a:tr h="2233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13</a:t>
                      </a:r>
                      <a:endParaRPr lang="pl-PL" sz="1200" b="0" u="none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Wysokowydajne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fotokatalizatory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aktywowane światłem widzialnym: rola modulacji chemii powierzchni w degradacji złożonych zanieczyszczeń farmaceutycznych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prof. </a:t>
                      </a:r>
                      <a:r>
                        <a:rPr lang="en-GB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</a:t>
                      </a:r>
                      <a:r>
                        <a:rPr lang="en-GB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en-GB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inż</a:t>
                      </a:r>
                      <a:r>
                        <a:rPr lang="en-GB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 Kishore Sridharan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Politechnika Gdańska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1641500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Dysc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.: Inż. chem./Nauki chemiczne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Dr: dziedzina nauk inżynieryjno-technicznych / inżynieria materiałowa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014498"/>
                  </a:ext>
                </a:extLst>
              </a:tr>
              <a:tr h="298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Projektowanie, optymalizacja i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wielometodowa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ocena nowych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auxetycznych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hybrydowych kompozytowych absorberów zderzeniowych typu TPMS dla bezpieczeństwa pojazdów elektrycznych w różnych procesach wytwarzania przyrostowego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</a:rPr>
                        <a:t>prof. dr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</a:rPr>
                        <a:t>Saeid</a:t>
                      </a: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l-PL" sz="1200" b="0" u="none" kern="100" dirty="0" err="1">
                          <a:solidFill>
                            <a:schemeClr val="tx1"/>
                          </a:solidFill>
                          <a:effectLst/>
                        </a:rPr>
                        <a:t>Sahmani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</a:rPr>
                        <a:t>IPPT PAN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</a:rPr>
                        <a:t>3903104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none" kern="100" dirty="0">
                          <a:solidFill>
                            <a:schemeClr val="tx1"/>
                          </a:solidFill>
                          <a:effectLst/>
                        </a:rPr>
                        <a:t>Brak danych w Radonie, nie ma w wykazie IPPT w IM</a:t>
                      </a:r>
                      <a:endParaRPr lang="pl-PL" sz="1200" b="0" u="none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0289307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F34E2D7-24C0-4084-84A1-7639BCC00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676946"/>
              </p:ext>
            </p:extLst>
          </p:nvPr>
        </p:nvGraphicFramePr>
        <p:xfrm>
          <a:off x="279400" y="2764028"/>
          <a:ext cx="11461495" cy="34890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3267">
                  <a:extLst>
                    <a:ext uri="{9D8B030D-6E8A-4147-A177-3AD203B41FA5}">
                      <a16:colId xmlns:a16="http://schemas.microsoft.com/office/drawing/2014/main" val="3423482805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31374451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4142132994"/>
                    </a:ext>
                  </a:extLst>
                </a:gridCol>
                <a:gridCol w="1659466">
                  <a:extLst>
                    <a:ext uri="{9D8B030D-6E8A-4147-A177-3AD203B41FA5}">
                      <a16:colId xmlns:a16="http://schemas.microsoft.com/office/drawing/2014/main" val="313957408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81243436"/>
                    </a:ext>
                  </a:extLst>
                </a:gridCol>
                <a:gridCol w="3113362">
                  <a:extLst>
                    <a:ext uri="{9D8B030D-6E8A-4147-A177-3AD203B41FA5}">
                      <a16:colId xmlns:a16="http://schemas.microsoft.com/office/drawing/2014/main" val="2832055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15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Opracowanie nowych powłok zawierających tlenki molibdenu modyfikowane litem dla ochrony przed korozją aluminium i jego stopów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 hab. inż. Przemysław Szczepan Kwolek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Politechnika Rzeszowska, </a:t>
                      </a:r>
                    </a:p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2. AGH w Krakowie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735659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Dysc.: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Dr: Dziedzina nauk technicznych /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Hab.: dziedzina nauk inżynieryjno-technicznych /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283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16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Charakterystyka, kwantyfikacja i prognozowanie oddziaływania defektów strukturalnych w kompozytach włóknistych i laminatach metalowo-włóknistych na procesy inicjacji i propagacji ich degradacji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 hab. inż. Patryk Adam Jakubczak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Politechnika Lubelska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1246752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Dysc.:Inżynieria mechaniczna/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Dr: Dziedzina nauk technicznych /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Hab.: dziedzina nauk inżynieryjno-technicznych /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7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17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Jednonaczyniowa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formulacja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, osadzanie i oddzielanie od powierzchni przewodzących – elektrochemiczne podejście do wytwarzania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hydrogeli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do zastosowań mikrobiologicznych (eGell4µBio).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hab. Łukasz Półtorak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1. Uniwersytet Łódzki, 2. Politechnika Gdańska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3976468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Nauki chemiczne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chemicznych / chemia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Hab.: dziedzina nauk ścisłych i przyrodniczych / nauki chemiczne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872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19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Niestechiometryczne tlenki metali jako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fotoprzełączniki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do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sensoryki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elektrochemicznej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 hab. inż. Michał Jacek Sobaszek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1. Politechnika Gdańska</a:t>
                      </a:r>
                      <a:b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</a:b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2. IMP PAN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2847100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Dysc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.: Autom.-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elktron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…/Inż.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biomed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Dr: dziedzina nauk technicznych / elektronika 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Hab.: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bd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73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20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Zależności między strukturą, dynamiką i przewodnictwem jonowym w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nanocelulozowych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biokompozytach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modyfikowanych protonowymi cieczami jonowymi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inż. Iga Aleksandra Jankowska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Instytut Fizyki Molekularnej PAN, </a:t>
                      </a:r>
                    </a:p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UAM w Poznaniu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1991406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.: Nauki fizyczne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fizycznych / fizyka 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703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9617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E7EECBD-2D51-4D71-922D-95926D6FD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126436"/>
              </p:ext>
            </p:extLst>
          </p:nvPr>
        </p:nvGraphicFramePr>
        <p:xfrm>
          <a:off x="267582" y="827577"/>
          <a:ext cx="11439109" cy="62144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642">
                  <a:extLst>
                    <a:ext uri="{9D8B030D-6E8A-4147-A177-3AD203B41FA5}">
                      <a16:colId xmlns:a16="http://schemas.microsoft.com/office/drawing/2014/main" val="89340481"/>
                    </a:ext>
                  </a:extLst>
                </a:gridCol>
                <a:gridCol w="4459224">
                  <a:extLst>
                    <a:ext uri="{9D8B030D-6E8A-4147-A177-3AD203B41FA5}">
                      <a16:colId xmlns:a16="http://schemas.microsoft.com/office/drawing/2014/main" val="3386150461"/>
                    </a:ext>
                  </a:extLst>
                </a:gridCol>
                <a:gridCol w="1001776">
                  <a:extLst>
                    <a:ext uri="{9D8B030D-6E8A-4147-A177-3AD203B41FA5}">
                      <a16:colId xmlns:a16="http://schemas.microsoft.com/office/drawing/2014/main" val="3510842867"/>
                    </a:ext>
                  </a:extLst>
                </a:gridCol>
                <a:gridCol w="1339088">
                  <a:extLst>
                    <a:ext uri="{9D8B030D-6E8A-4147-A177-3AD203B41FA5}">
                      <a16:colId xmlns:a16="http://schemas.microsoft.com/office/drawing/2014/main" val="4147039153"/>
                    </a:ext>
                  </a:extLst>
                </a:gridCol>
                <a:gridCol w="1182624">
                  <a:extLst>
                    <a:ext uri="{9D8B030D-6E8A-4147-A177-3AD203B41FA5}">
                      <a16:colId xmlns:a16="http://schemas.microsoft.com/office/drawing/2014/main" val="4133762156"/>
                    </a:ext>
                  </a:extLst>
                </a:gridCol>
                <a:gridCol w="3074755">
                  <a:extLst>
                    <a:ext uri="{9D8B030D-6E8A-4147-A177-3AD203B41FA5}">
                      <a16:colId xmlns:a16="http://schemas.microsoft.com/office/drawing/2014/main" val="3106236228"/>
                    </a:ext>
                  </a:extLst>
                </a:gridCol>
              </a:tblGrid>
              <a:tr h="214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Lp.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Tytuł projektu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Kierownik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Lider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Finanse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kern="100" dirty="0">
                          <a:solidFill>
                            <a:schemeClr val="tx1"/>
                          </a:solidFill>
                          <a:effectLst/>
                        </a:rPr>
                        <a:t> Dyscyplina</a:t>
                      </a:r>
                      <a:endParaRPr lang="pl-PL" sz="120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31781" marR="317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6289607"/>
                  </a:ext>
                </a:extLst>
              </a:tr>
              <a:tr h="538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Badania stabilności fazowej i zmian mikrostruktury w ceramicznych powłokach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diborków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(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Re,W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)-Al-B: atomistyczne podejście do zwiększenia ich wytrzymałości, odporności na promieniowanie radiacyjne i ochrony przed utlenianiem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 inż. Bartosz Wicher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1. Politechnika Warszawska</a:t>
                      </a:r>
                      <a:b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</a:b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2. Instytut Wysokich Ciśnień PAN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1667008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Dysc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.: IM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Dr: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bd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50100"/>
                  </a:ext>
                </a:extLst>
              </a:tr>
              <a:tr h="402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RedCoin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: Atomowo precyzyjne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nanoklastry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miedziowców do katalizy dwufotonowej i aktywowanej światłem czerwonym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 inż. Patryk Damian Obstarczyk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Politechnika Wrocławska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1124840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Dysc.: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Dr: dziedzina nauk ścisłych i przyrodniczych / nauki chemiczne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582501"/>
                  </a:ext>
                </a:extLst>
              </a:tr>
              <a:tr h="538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3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Powiązanie mikrostruktury stopów, chemii modulatorów i mechanizmów korozji: naukowa podstawa ukierunkowanego sterowania procesami korozji stopów cynku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Dzmitry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Kharytonau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1. Instytut Katalizy i Fiz. Pow. PAN, 2. Politechnika Śląska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1726300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Dysc.: nauki chemiczne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Dr: dziedzina nauk ścisłych i przyrodniczych / nauki chemiczne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954799"/>
                  </a:ext>
                </a:extLst>
              </a:tr>
              <a:tr h="4551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4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SCALED - Skalowalna, kontrolowalna i atomowo płaska epitaksja domieszkowanych półprzewodników 2D dla elektroniki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postkrzemowej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 inż. Jakub Wojciech Sitek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Politechnika Warszawska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1999560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Dysc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.: Nauki fizyczne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Mgr: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nanotechn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 i technologia procesów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mater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6760"/>
                  </a:ext>
                </a:extLst>
              </a:tr>
              <a:tr h="402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5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Struktura umożliwiająca programowalną zmianę kształtu i sztywności dla nowej generacji robotów miękkich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inż. Piotr Bartkowski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Politechnika Warszawska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1057740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Inżynieria mechaniczna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inżynieryjno-technicznych / inżynieria mechaniczna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835156"/>
                  </a:ext>
                </a:extLst>
              </a:tr>
              <a:tr h="402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6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Wytwarzanie przyrostowe w procesie laserowego selektywnego spajania warstwy złoża proszku funkcjonalnych materiałów gradientowych ze stopów aluminium umacnianych kwazikryształami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 inż. Piotr Wojciech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Ledwig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AGH w Krakowie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1385310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Dysc.: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Dr: dziedzina nauk inżynieryjno-technicznych /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31201"/>
                  </a:ext>
                </a:extLst>
              </a:tr>
              <a:tr h="402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7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Kinetyka i Mechanizm Utleniania Wytwarzanych Przyrostowo Nadstopów Niklu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 inż. Sebastian Lech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AGH w Krakowie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1313180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Dysc.: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Dr: dziedzina nauk inżynieryjno-technicznych / IM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054297"/>
                  </a:ext>
                </a:extLst>
              </a:tr>
              <a:tr h="266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Opracowanie atramentów z koloidalnymi kropkami kwantowymi z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chalkogenku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srebra do elastycznych detektorów podczerwieni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</a:rPr>
                        <a:t>dr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</a:rPr>
                        <a:t>Apurba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</a:rPr>
                        <a:t>Mahapatra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</a:rPr>
                        <a:t>Instytut Chemii Fizycznej PAN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</a:rPr>
                        <a:t>2011170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124164"/>
                  </a:ext>
                </a:extLst>
              </a:tr>
              <a:tr h="402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9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Fotochemicznie sterowany druk 4D funkcjonalnych materiałów fluorescencyjnych i 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bodźco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-reaktywnych do zastosowań diagnostycznych w stomatologii i medycynie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 inż. Monika Patrycja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Topa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-Skwarczyńska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Politechnika Krakowska 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1893440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Dysc.: Inżynieria chemiczna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Dr: dziedzina nauk inżynieryjno-technicznych/ inżynieria chemiczna</a:t>
                      </a:r>
                      <a:endParaRPr lang="pl-PL" sz="120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996184"/>
                  </a:ext>
                </a:extLst>
              </a:tr>
              <a:tr h="538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10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Wielofunkcyjne materiały "inteligentne" inspirowane naturą: mechanistyczne zrozumienie reakcji pektyny na zmiany środowiska (</a:t>
                      </a:r>
                      <a:r>
                        <a:rPr lang="pl-PL" sz="120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SmartApple</a:t>
                      </a:r>
                      <a:r>
                        <a:rPr lang="pl-PL" sz="120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)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inż. Marta </a:t>
                      </a: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Fiedot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Politechnika Wrocławska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743285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</a:t>
                      </a: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.: Inżynieria chemiczna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inżynieryjno-technicznych / automatyka, elektronika i elektrotechnika</a:t>
                      </a:r>
                      <a:endParaRPr lang="pl-PL" sz="120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80400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FA132354-E020-45D9-9510-9E57D55B9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0953" y="169790"/>
            <a:ext cx="6048248" cy="46166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110004020202020204"/>
                <a:ea typeface="Aptos" panose="02110004020202020204"/>
                <a:cs typeface="Times New Roman" panose="02020603050405020304" pitchFamily="18" charset="0"/>
              </a:rPr>
              <a:t>SONATA 21 - ogłoszony 17 września 2025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452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7181176-9594-40D8-ADE0-8C46FCDD8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528823"/>
              </p:ext>
            </p:extLst>
          </p:nvPr>
        </p:nvGraphicFramePr>
        <p:xfrm>
          <a:off x="393700" y="343475"/>
          <a:ext cx="11404600" cy="63049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3800">
                  <a:extLst>
                    <a:ext uri="{9D8B030D-6E8A-4147-A177-3AD203B41FA5}">
                      <a16:colId xmlns:a16="http://schemas.microsoft.com/office/drawing/2014/main" val="2353406700"/>
                    </a:ext>
                  </a:extLst>
                </a:gridCol>
                <a:gridCol w="4876436">
                  <a:extLst>
                    <a:ext uri="{9D8B030D-6E8A-4147-A177-3AD203B41FA5}">
                      <a16:colId xmlns:a16="http://schemas.microsoft.com/office/drawing/2014/main" val="2040500173"/>
                    </a:ext>
                  </a:extLst>
                </a:gridCol>
                <a:gridCol w="1255776">
                  <a:extLst>
                    <a:ext uri="{9D8B030D-6E8A-4147-A177-3AD203B41FA5}">
                      <a16:colId xmlns:a16="http://schemas.microsoft.com/office/drawing/2014/main" val="755387997"/>
                    </a:ext>
                  </a:extLst>
                </a:gridCol>
                <a:gridCol w="1438656">
                  <a:extLst>
                    <a:ext uri="{9D8B030D-6E8A-4147-A177-3AD203B41FA5}">
                      <a16:colId xmlns:a16="http://schemas.microsoft.com/office/drawing/2014/main" val="2575462626"/>
                    </a:ext>
                  </a:extLst>
                </a:gridCol>
                <a:gridCol w="633984">
                  <a:extLst>
                    <a:ext uri="{9D8B030D-6E8A-4147-A177-3AD203B41FA5}">
                      <a16:colId xmlns:a16="http://schemas.microsoft.com/office/drawing/2014/main" val="682862059"/>
                    </a:ext>
                  </a:extLst>
                </a:gridCol>
                <a:gridCol w="2885948">
                  <a:extLst>
                    <a:ext uri="{9D8B030D-6E8A-4147-A177-3AD203B41FA5}">
                      <a16:colId xmlns:a16="http://schemas.microsoft.com/office/drawing/2014/main" val="761366038"/>
                    </a:ext>
                  </a:extLst>
                </a:gridCol>
              </a:tblGrid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11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Połączony wpływ mikrostruktury i indukowanego laserowo przypowierzchniowego wzbogacania azotem na wysokotemperaturowe utlenianie stopu tytanu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 inż. Donata Alicja Kuczyńska-Zemła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Uniwersytet Kardynała Stefana Wyszyńskiego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 w Warszawie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1520120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Dysc.: Nauki fizyczne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Dr: dziedzina nauk inżynieryjno-technicznych / inżynieria materiałowa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2698836"/>
                  </a:ext>
                </a:extLst>
              </a:tr>
              <a:tr h="529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12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Grafityzacja </a:t>
                      </a:r>
                      <a:r>
                        <a:rPr lang="pl-PL" sz="115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</a:t>
                      </a: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-prekursorów węglowych przy użyciu hybrydowych katalizatorów niskotemperaturowych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inż. Karolina Jurkiewicz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Uniwersytet Śląski w Katowicach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1949559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Nauki fizyczne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fizycznych / fizyka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Hab.: dziedzina nauk ścisłych i przyrodniczych / nauki fizyczne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622626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13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CDW-MEMORY: Przełączanie CDW w skali atomowej dla pamięci nowej generacji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Iaroslav Lutsyk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Uniwersytet Łódzki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1257200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Nauki fizyczne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ścisłych i przyrodniczych / nauki fizyczne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093771"/>
                  </a:ext>
                </a:extLst>
              </a:tr>
              <a:tr h="459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14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Badanie planarnego przewodnictwa cieplnego w systemach dwuwymiarowych (THIN-HEAT)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inż. Arkadiusz Piotr Gertych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Politechnika Warszawska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1483520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Nauki fizyczne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ścisłych i przyrodniczych / nauki fizyczne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4938952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15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Organiczny </a:t>
                      </a:r>
                      <a:r>
                        <a:rPr lang="pl-PL" sz="115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ekoelektrolit</a:t>
                      </a: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żelowy: Czy żelowe elektrolity polimerowe z biodegradowalną osnową i nietoksycznymi komponentami mogą funkcjonować w ogniwach sodowo-jonowych?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 inż. Agnieszka Gabryelczyk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Politechnika Poznańska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1400926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Dysc.: Nauki chem./autom. Elektron….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Dr: dziedzina nauk ścisłych i przyrodniczych / nauki chemiczne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6320900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16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Analiza procesu </a:t>
                      </a:r>
                      <a:r>
                        <a:rPr lang="pl-PL" sz="115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antypłaskiego</a:t>
                      </a: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pękania laminatów kompozytowych sprzężonych mechanicznie z wykorzystaniem integracji techniki emisji akustycznej i algorytmów uczenia maszynowego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inż. Jakub Jerzy Rzeczkowski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Politechnika Lubelska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1339560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Dysc.: Inżynieria mechaniczna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inżynieryjno-technicznych / inżynieria mechaniczna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317463"/>
                  </a:ext>
                </a:extLst>
              </a:tr>
              <a:tr h="261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17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Bistabilne</a:t>
                      </a: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molekularne materiały magnetyczne jako innowacyjna odpowiedź na wyzwania w kosmicznej dozymetrii promieniowania jonizującego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 inż. Wojciech Jerzy Sas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Instytut Fizyki Jądrowej PAN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1368840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Dysc.: Nauki fizyczne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Dr: chemia (ludzie nauki)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884375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18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Rozwój nowych stopów ODS tworzących tlenek </a:t>
                      </a:r>
                      <a:r>
                        <a:rPr lang="pl-PL" sz="115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glinu</a:t>
                      </a: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: podstawowe badania mechanizmów degradacji wieloczynnikowej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 inż. Małgorzata </a:t>
                      </a:r>
                      <a:r>
                        <a:rPr lang="pl-PL" sz="115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Frelek</a:t>
                      </a: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-Kozak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Narodowe Centrum Badań Jądrowych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1141200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Dysc.: IM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Dr: dziedzina nauk inżynieryjno-technicznych / IM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243089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19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CataLink</a:t>
                      </a: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: Powiązanie charakterystyki powierzchni z bezpośrednim wzrostem </a:t>
                      </a:r>
                      <a:r>
                        <a:rPr lang="pl-PL" sz="115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nanowłókien</a:t>
                      </a: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węglowych na potrzeby </a:t>
                      </a:r>
                      <a:r>
                        <a:rPr lang="pl-PL" sz="1150" b="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elektrokatalizatorów</a:t>
                      </a:r>
                      <a:r>
                        <a:rPr lang="pl-PL" sz="1150" b="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nowej generacji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 inż. Karolina Joanna Kordek-</a:t>
                      </a:r>
                      <a:r>
                        <a:rPr lang="pl-PL" sz="115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Khalil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Politechnika Wrocławska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1414620</a:t>
                      </a:r>
                      <a:endParaRPr lang="pl-PL" sz="1150" b="0" kern="10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Dysc</a:t>
                      </a: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.: Nauki chemiczne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Dr: dziedzina nauk fizycznych / fizyka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b="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Hab. dziedzina nauk fizycznych / fizyka</a:t>
                      </a:r>
                      <a:endParaRPr lang="pl-PL" sz="1150" b="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9686890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20</a:t>
                      </a:r>
                      <a:endParaRPr lang="pl-PL" sz="1150" kern="1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Odkrywanie materiałów z ujemnym współczynnikiem rozszerzalności termicznej do wytworzenia wysokowydajnych kompozytowych katod w </a:t>
                      </a:r>
                      <a:r>
                        <a:rPr lang="pl-PL" sz="1150" u="sng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stałotlenkowych</a:t>
                      </a:r>
                      <a:r>
                        <a:rPr lang="pl-PL" sz="115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ogniwach paliwowych o podwyższonej stabilności długoczasowej</a:t>
                      </a:r>
                      <a:endParaRPr lang="pl-PL" sz="1150" kern="1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dr inż. Piotr Wojciech Winiarz</a:t>
                      </a:r>
                      <a:endParaRPr lang="pl-PL" sz="1150" kern="100" dirty="0">
                        <a:effectLst/>
                        <a:highlight>
                          <a:srgbClr val="00FF00"/>
                        </a:highlight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AGH w Krakowie</a:t>
                      </a:r>
                      <a:endParaRPr lang="pl-PL" sz="1150" kern="100" dirty="0">
                        <a:effectLst/>
                        <a:highlight>
                          <a:srgbClr val="00FF00"/>
                        </a:highlight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1435940</a:t>
                      </a:r>
                      <a:endParaRPr lang="pl-PL" sz="1150" kern="100" dirty="0">
                        <a:effectLst/>
                        <a:highlight>
                          <a:srgbClr val="00FF00"/>
                        </a:highlight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 err="1">
                          <a:effectLst/>
                          <a:highlight>
                            <a:srgbClr val="00FF00"/>
                          </a:highlight>
                        </a:rPr>
                        <a:t>Dysc</a:t>
                      </a: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.: IM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Dr: dziedzina nauk ścisłych i przyrodniczych / nauki fizyczne</a:t>
                      </a:r>
                      <a:endParaRPr lang="pl-PL" sz="1150" kern="100" dirty="0">
                        <a:effectLst/>
                        <a:highlight>
                          <a:srgbClr val="00FF00"/>
                        </a:highlight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008391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21</a:t>
                      </a:r>
                      <a:endParaRPr lang="pl-PL" sz="115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u="sng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Ewolucja mikrostruktury w stopach aluminium umacnianych kwazikryształami podczas wyciskania</a:t>
                      </a:r>
                      <a:endParaRPr lang="pl-PL" sz="1150" kern="1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dr </a:t>
                      </a:r>
                      <a:r>
                        <a:rPr lang="pl-PL" sz="1150" kern="100" dirty="0" err="1">
                          <a:effectLst/>
                          <a:highlight>
                            <a:srgbClr val="00FF00"/>
                          </a:highlight>
                        </a:rPr>
                        <a:t>Blaž</a:t>
                      </a: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 </a:t>
                      </a:r>
                      <a:r>
                        <a:rPr lang="pl-PL" sz="1150" kern="100" dirty="0" err="1">
                          <a:effectLst/>
                          <a:highlight>
                            <a:srgbClr val="00FF00"/>
                          </a:highlight>
                        </a:rPr>
                        <a:t>Leskovar</a:t>
                      </a:r>
                      <a:endParaRPr lang="pl-PL" sz="115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AGH w Krakowie</a:t>
                      </a:r>
                      <a:endParaRPr lang="pl-PL" sz="115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1626260</a:t>
                      </a:r>
                      <a:endParaRPr lang="pl-PL" sz="115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 err="1">
                          <a:effectLst/>
                          <a:highlight>
                            <a:srgbClr val="00FF00"/>
                          </a:highlight>
                        </a:rPr>
                        <a:t>Dysc</a:t>
                      </a: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.: IM</a:t>
                      </a:r>
                      <a:endParaRPr lang="pl-PL" sz="115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50" kern="100" dirty="0">
                          <a:effectLst/>
                          <a:highlight>
                            <a:srgbClr val="00FF00"/>
                          </a:highlight>
                        </a:rPr>
                        <a:t>Dr: dziedzina nauk inżynieryjno-technicznych / IM</a:t>
                      </a:r>
                      <a:endParaRPr lang="pl-PL" sz="1150" kern="100" dirty="0">
                        <a:effectLst/>
                        <a:latin typeface="Aptos" panose="02110004020202020204"/>
                        <a:ea typeface="Aptos" panose="0211000402020202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8194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0433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0AB80A36-5FDF-BBE7-1ECB-A46A6D0D3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098782"/>
              </p:ext>
            </p:extLst>
          </p:nvPr>
        </p:nvGraphicFramePr>
        <p:xfrm>
          <a:off x="889090" y="762034"/>
          <a:ext cx="9711946" cy="5100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726">
                  <a:extLst>
                    <a:ext uri="{9D8B030D-6E8A-4147-A177-3AD203B41FA5}">
                      <a16:colId xmlns:a16="http://schemas.microsoft.com/office/drawing/2014/main" val="2804374336"/>
                    </a:ext>
                  </a:extLst>
                </a:gridCol>
                <a:gridCol w="1476355">
                  <a:extLst>
                    <a:ext uri="{9D8B030D-6E8A-4147-A177-3AD203B41FA5}">
                      <a16:colId xmlns:a16="http://schemas.microsoft.com/office/drawing/2014/main" val="3094419275"/>
                    </a:ext>
                  </a:extLst>
                </a:gridCol>
                <a:gridCol w="897466">
                  <a:extLst>
                    <a:ext uri="{9D8B030D-6E8A-4147-A177-3AD203B41FA5}">
                      <a16:colId xmlns:a16="http://schemas.microsoft.com/office/drawing/2014/main" val="546329137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198443241"/>
                    </a:ext>
                  </a:extLst>
                </a:gridCol>
                <a:gridCol w="872067">
                  <a:extLst>
                    <a:ext uri="{9D8B030D-6E8A-4147-A177-3AD203B41FA5}">
                      <a16:colId xmlns:a16="http://schemas.microsoft.com/office/drawing/2014/main" val="983246471"/>
                    </a:ext>
                  </a:extLst>
                </a:gridCol>
                <a:gridCol w="601133">
                  <a:extLst>
                    <a:ext uri="{9D8B030D-6E8A-4147-A177-3AD203B41FA5}">
                      <a16:colId xmlns:a16="http://schemas.microsoft.com/office/drawing/2014/main" val="784095253"/>
                    </a:ext>
                  </a:extLst>
                </a:gridCol>
                <a:gridCol w="1363134">
                  <a:extLst>
                    <a:ext uri="{9D8B030D-6E8A-4147-A177-3AD203B41FA5}">
                      <a16:colId xmlns:a16="http://schemas.microsoft.com/office/drawing/2014/main" val="2278440117"/>
                    </a:ext>
                  </a:extLst>
                </a:gridCol>
                <a:gridCol w="2573865">
                  <a:extLst>
                    <a:ext uri="{9D8B030D-6E8A-4147-A177-3AD203B41FA5}">
                      <a16:colId xmlns:a16="http://schemas.microsoft.com/office/drawing/2014/main" val="1671515484"/>
                    </a:ext>
                  </a:extLst>
                </a:gridCol>
              </a:tblGrid>
              <a:tr h="309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Nabór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Konkurs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Ilość</a:t>
                      </a: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Nie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Tak/Nie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Tak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Brak danych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Uwagi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extLst>
                  <a:ext uri="{0D108BD9-81ED-4DB2-BD59-A6C34878D82A}">
                    <a16:rowId xmlns:a16="http://schemas.microsoft.com/office/drawing/2014/main" val="522015523"/>
                  </a:ext>
                </a:extLst>
              </a:tr>
              <a:tr h="2471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Marzec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2023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OPUS 25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9+3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6+3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2+0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1+0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-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Lista główna i rezerwowa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3336114135"/>
                  </a:ext>
                </a:extLst>
              </a:tr>
              <a:tr h="32891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PRELUDIUM 22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10+2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3+0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0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5+1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2+1*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Lista główna i rezerwowa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1751026098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Wrzesień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2023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OPUS 26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11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1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7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-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4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16967067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SONATA 19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5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-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2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-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3071212032"/>
                  </a:ext>
                </a:extLst>
              </a:tr>
              <a:tr h="398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Czerwiec 2023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SONATA Bis 13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21+35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21+32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0+1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0+2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-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NS i NT razem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273620338"/>
                  </a:ext>
                </a:extLst>
              </a:tr>
              <a:tr h="18567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Marzec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2024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OPUS 27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13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5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1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7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-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3656528726"/>
                  </a:ext>
                </a:extLst>
              </a:tr>
              <a:tr h="31045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PRELUDIUM 23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19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8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1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6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4**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3881635183"/>
                  </a:ext>
                </a:extLst>
              </a:tr>
              <a:tr h="2525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Czerwiec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2024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SONATA Bis 14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32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32***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0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0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-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00" dirty="0">
                          <a:effectLst/>
                        </a:rPr>
                        <a:t>NS i NT razem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3023202829"/>
                  </a:ext>
                </a:extLst>
              </a:tr>
              <a:tr h="18567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Grudzień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2024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</a:rPr>
                        <a:t>OPUS 28+LAP</a:t>
                      </a:r>
                      <a:endParaRPr lang="pl-PL" sz="14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  <a:endParaRPr lang="pl-PL" sz="14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pl-PL" sz="14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pl-PL" sz="14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pl-PL" sz="14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</a:rPr>
                        <a:t>2****</a:t>
                      </a:r>
                      <a:endParaRPr lang="pl-PL" sz="14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3685555069"/>
                  </a:ext>
                </a:extLst>
              </a:tr>
              <a:tr h="19605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SONATA 20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13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8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2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-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1124124412"/>
                  </a:ext>
                </a:extLst>
              </a:tr>
              <a:tr h="18460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Marzec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2025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OPUS 29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21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10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>
                          <a:effectLst/>
                        </a:rPr>
                        <a:t>3</a:t>
                      </a:r>
                      <a:endParaRPr lang="pl-PL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8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 -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 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2048793051"/>
                  </a:ext>
                </a:extLst>
              </a:tr>
              <a:tr h="31045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PRELUDIUM 24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27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11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5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8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3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</a:rPr>
                        <a:t> </a:t>
                      </a: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1164993715"/>
                  </a:ext>
                </a:extLst>
              </a:tr>
              <a:tr h="31045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OPUS 30+LAP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1*****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251402496"/>
                  </a:ext>
                </a:extLst>
              </a:tr>
              <a:tr h="310457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SONATA 21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5392" marR="25392" marT="32075" marB="320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l-PL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 anchor="ctr"/>
                </a:tc>
                <a:extLst>
                  <a:ext uri="{0D108BD9-81ED-4DB2-BD59-A6C34878D82A}">
                    <a16:rowId xmlns:a16="http://schemas.microsoft.com/office/drawing/2014/main" val="439132027"/>
                  </a:ext>
                </a:extLst>
              </a:tr>
              <a:tr h="31045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600" b="1" kern="100" dirty="0">
                          <a:effectLst/>
                        </a:rPr>
                        <a:t>Razem</a:t>
                      </a:r>
                      <a:endParaRPr lang="pl-PL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600" b="1" kern="100" dirty="0">
                          <a:effectLst/>
                        </a:rPr>
                        <a:t>238+40</a:t>
                      </a:r>
                      <a:endParaRPr lang="pl-PL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600" b="1" kern="100" dirty="0">
                          <a:effectLst/>
                        </a:rPr>
                        <a:t>128+35</a:t>
                      </a:r>
                      <a:endParaRPr lang="pl-PL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600" b="1" kern="100" dirty="0">
                          <a:effectLst/>
                        </a:rPr>
                        <a:t>30+1</a:t>
                      </a:r>
                      <a:endParaRPr lang="pl-PL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600" b="1" kern="100" dirty="0">
                          <a:effectLst/>
                        </a:rPr>
                        <a:t>61+3</a:t>
                      </a:r>
                      <a:endParaRPr lang="pl-PL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600" b="1" kern="100">
                          <a:effectLst/>
                        </a:rPr>
                        <a:t>13+1</a:t>
                      </a:r>
                      <a:endParaRPr lang="pl-PL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92" marR="25392" marT="32075" marB="320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pl-PL" sz="16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5392" marR="25392" marT="32075" marB="32075"/>
                </a:tc>
                <a:extLst>
                  <a:ext uri="{0D108BD9-81ED-4DB2-BD59-A6C34878D82A}">
                    <a16:rowId xmlns:a16="http://schemas.microsoft.com/office/drawing/2014/main" val="2116314559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74291519-D85D-A4F0-CB17-7C6DE4ECF640}"/>
              </a:ext>
            </a:extLst>
          </p:cNvPr>
          <p:cNvSpPr txBox="1"/>
          <p:nvPr/>
        </p:nvSpPr>
        <p:spPr>
          <a:xfrm>
            <a:off x="889090" y="5947622"/>
            <a:ext cx="8950583" cy="675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buNone/>
            </a:pPr>
            <a:r>
              <a:rPr lang="pl-PL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    tożsame z brakiem danych, w jakiej dyscyplinie będzie doktorat ,  **   przynajmniej 3 powinny być na żółto</a:t>
            </a:r>
            <a:endParaRPr lang="pl-P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None/>
            </a:pPr>
            <a:r>
              <a:rPr lang="pl-PL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*** ponieważ wszystkie 32 projekty były z NS, więc powinny być na czerwono,  **** brakuje rozstrzygnięć dla 2 projektów (LAP), *****brakuje rozstrzygnięć dla 4 projektów (LAP)</a:t>
            </a:r>
            <a:endParaRPr lang="pl-P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BF39C0F-9E58-92E0-C358-14E3D1F03879}"/>
              </a:ext>
            </a:extLst>
          </p:cNvPr>
          <p:cNvSpPr txBox="1"/>
          <p:nvPr/>
        </p:nvSpPr>
        <p:spPr>
          <a:xfrm>
            <a:off x="2095590" y="181761"/>
            <a:ext cx="7641846" cy="473976"/>
          </a:xfrm>
          <a:prstGeom prst="rect">
            <a:avLst/>
          </a:prstGeom>
          <a:solidFill>
            <a:srgbClr val="66FF66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buNone/>
            </a:pPr>
            <a:r>
              <a:rPr lang="pl-PL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Działalność Panelu ST 11, kontakty z władzami NCN</a:t>
            </a:r>
          </a:p>
        </p:txBody>
      </p:sp>
    </p:spTree>
    <p:extLst>
      <p:ext uri="{BB962C8B-B14F-4D97-AF65-F5344CB8AC3E}">
        <p14:creationId xmlns:p14="http://schemas.microsoft.com/office/powerpoint/2010/main" val="319173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2FB5BD-2D81-5BA4-71DE-8194A6AB0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714" y="365125"/>
            <a:ext cx="10755086" cy="1325563"/>
          </a:xfrm>
          <a:solidFill>
            <a:srgbClr val="00FFFF"/>
          </a:solidFill>
        </p:spPr>
        <p:txBody>
          <a:bodyPr>
            <a:normAutofit fontScale="90000"/>
          </a:bodyPr>
          <a:lstStyle/>
          <a:p>
            <a:r>
              <a:rPr lang="pl-PL" sz="4900" b="1" dirty="0"/>
              <a:t>Ocena czasopism naukowych i roli Komitetu</a:t>
            </a:r>
            <a:endParaRPr lang="pl-PL" dirty="0"/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15BBE113-45A8-5F34-DCA3-95D9A8C48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3311"/>
            <a:ext cx="10515600" cy="13255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4000" b="1" i="1" dirty="0"/>
              <a:t>Przewodniczący Komitetu</a:t>
            </a:r>
          </a:p>
          <a:p>
            <a:pPr marL="0" indent="0" algn="ctr">
              <a:spcBef>
                <a:spcPts val="0"/>
              </a:spcBef>
              <a:buNone/>
            </a:pPr>
            <a:endParaRPr lang="pl-PL" sz="12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pl-PL" sz="4000" b="1" dirty="0"/>
              <a:t>Prof. dr hab. inż. Paweł Zięba</a:t>
            </a:r>
          </a:p>
        </p:txBody>
      </p:sp>
    </p:spTree>
    <p:extLst>
      <p:ext uri="{BB962C8B-B14F-4D97-AF65-F5344CB8AC3E}">
        <p14:creationId xmlns:p14="http://schemas.microsoft.com/office/powerpoint/2010/main" val="2731387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6B88778-AC2D-8D40-26F8-9BBBAA5F3D28}"/>
              </a:ext>
            </a:extLst>
          </p:cNvPr>
          <p:cNvSpPr txBox="1"/>
          <p:nvPr/>
        </p:nvSpPr>
        <p:spPr>
          <a:xfrm>
            <a:off x="1081549" y="639097"/>
            <a:ext cx="9409470" cy="5078313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/>
              <a:t>4 sierpnia 2026</a:t>
            </a:r>
          </a:p>
          <a:p>
            <a:endParaRPr lang="pl-PL" dirty="0"/>
          </a:p>
          <a:p>
            <a:r>
              <a:rPr lang="pl-PL" dirty="0"/>
              <a:t>Szanowna Pani Profesor,</a:t>
            </a:r>
          </a:p>
          <a:p>
            <a:br>
              <a:rPr lang="pl-PL" dirty="0"/>
            </a:br>
            <a:r>
              <a:rPr lang="pl-PL" dirty="0"/>
              <a:t>W odpowiedzi na Pani informację Komitet Inżynierii Materiałowej i Metalurgii Polskiej Akademii Nauk proponuję 4 Członków Komitetu:</a:t>
            </a:r>
          </a:p>
          <a:p>
            <a:pPr lvl="0"/>
            <a:r>
              <a:rPr lang="pl-PL" b="1" dirty="0"/>
              <a:t>Prof. dr hab. Inż. Małgorzata Lewandowska, </a:t>
            </a:r>
            <a:r>
              <a:rPr lang="pl-PL" b="1" dirty="0" err="1"/>
              <a:t>czł</a:t>
            </a:r>
            <a:r>
              <a:rPr lang="pl-PL" b="1" dirty="0"/>
              <a:t>. </a:t>
            </a:r>
            <a:r>
              <a:rPr lang="pl-PL" b="1" dirty="0" err="1"/>
              <a:t>koresp</a:t>
            </a:r>
            <a:r>
              <a:rPr lang="pl-PL" b="1" dirty="0"/>
              <a:t>. PAN, Politechnika Warszawska,</a:t>
            </a:r>
          </a:p>
          <a:p>
            <a:pPr lvl="0"/>
            <a:r>
              <a:rPr lang="pl-PL" b="1" dirty="0"/>
              <a:t>Prof. dr hab. Inż. Marcin Górny, AGH Kraków,</a:t>
            </a:r>
          </a:p>
          <a:p>
            <a:pPr lvl="0"/>
            <a:r>
              <a:rPr lang="pl-PL" b="1" dirty="0"/>
              <a:t>Prof. dr hab. Inż. Zbigniew Gronostajski, Politechnika Wrocławska,</a:t>
            </a:r>
          </a:p>
          <a:p>
            <a:pPr lvl="0"/>
            <a:r>
              <a:rPr lang="pl-PL" b="1" dirty="0"/>
              <a:t>Dr hab. Inż. Maciej Szczerba, Prof. IMIM PAN.</a:t>
            </a:r>
          </a:p>
          <a:p>
            <a:pPr lvl="0"/>
            <a:endParaRPr lang="pl-PL" b="1" dirty="0"/>
          </a:p>
          <a:p>
            <a:r>
              <a:rPr lang="pl-PL" dirty="0"/>
              <a:t>Uzupełniony plik </a:t>
            </a:r>
            <a:r>
              <a:rPr lang="pl-PL" dirty="0" err="1"/>
              <a:t>excel</a:t>
            </a:r>
            <a:r>
              <a:rPr lang="pl-PL" dirty="0"/>
              <a:t>, jaki otrzymałem od Pani, jest w załączeniu.</a:t>
            </a:r>
          </a:p>
          <a:p>
            <a:r>
              <a:rPr lang="pl-PL" dirty="0"/>
              <a:t>Jeśli potrzebne są dodatkowe informacje lub uzupełnienia, proszę o kontakt.</a:t>
            </a:r>
          </a:p>
          <a:p>
            <a:br>
              <a:rPr lang="pl-PL" dirty="0"/>
            </a:br>
            <a:r>
              <a:rPr lang="pl-PL" dirty="0"/>
              <a:t>Z poważaniem</a:t>
            </a:r>
          </a:p>
          <a:p>
            <a:br>
              <a:rPr lang="pl-PL" dirty="0"/>
            </a:br>
            <a:r>
              <a:rPr lang="pl-PL" dirty="0"/>
              <a:t>Prof. dr hab. Inż. Paweł Zięba, </a:t>
            </a:r>
            <a:r>
              <a:rPr lang="pl-PL" dirty="0" err="1"/>
              <a:t>czł</a:t>
            </a:r>
            <a:r>
              <a:rPr lang="pl-PL" dirty="0"/>
              <a:t>. </a:t>
            </a:r>
            <a:r>
              <a:rPr lang="pl-PL" dirty="0" err="1"/>
              <a:t>koresp</a:t>
            </a:r>
            <a:r>
              <a:rPr lang="pl-PL" dirty="0"/>
              <a:t>. PAN</a:t>
            </a:r>
          </a:p>
          <a:p>
            <a:r>
              <a:rPr lang="pl-PL" dirty="0"/>
              <a:t>Przewodniczący </a:t>
            </a:r>
            <a:r>
              <a:rPr lang="pl-PL" dirty="0" err="1"/>
              <a:t>KIMiM</a:t>
            </a:r>
            <a:r>
              <a:rPr lang="pl-PL" dirty="0"/>
              <a:t> PAN</a:t>
            </a:r>
          </a:p>
        </p:txBody>
      </p:sp>
    </p:spTree>
    <p:extLst>
      <p:ext uri="{BB962C8B-B14F-4D97-AF65-F5344CB8AC3E}">
        <p14:creationId xmlns:p14="http://schemas.microsoft.com/office/powerpoint/2010/main" val="1693813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81088975-E6E9-0308-352C-7E8E365D7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204" y="582683"/>
            <a:ext cx="7521592" cy="5692633"/>
          </a:xfrm>
          <a:prstGeom prst="rect">
            <a:avLst/>
          </a:prstGeom>
          <a:ln w="57150">
            <a:solidFill>
              <a:srgbClr val="C00000">
                <a:alpha val="96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2945917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ADA1987C-EDA9-4978-889A-4FDE95A5048C}"/>
              </a:ext>
            </a:extLst>
          </p:cNvPr>
          <p:cNvSpPr txBox="1"/>
          <p:nvPr/>
        </p:nvSpPr>
        <p:spPr>
          <a:xfrm>
            <a:off x="1926336" y="1060704"/>
            <a:ext cx="6876288" cy="3304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F1FCDAD-DB8A-C3C9-83A6-AF37C47C3F28}"/>
              </a:ext>
            </a:extLst>
          </p:cNvPr>
          <p:cNvSpPr txBox="1"/>
          <p:nvPr/>
        </p:nvSpPr>
        <p:spPr>
          <a:xfrm>
            <a:off x="717176" y="3025908"/>
            <a:ext cx="10767688" cy="2677656"/>
          </a:xfrm>
          <a:prstGeom prst="rect">
            <a:avLst/>
          </a:prstGeom>
          <a:noFill/>
          <a:ln w="698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54013" indent="-354013" algn="just"/>
            <a:r>
              <a:rPr lang="pl-PL" sz="2400" dirty="0"/>
              <a:t>1. </a:t>
            </a:r>
            <a:r>
              <a:rPr lang="pl-PL" sz="2400" b="1" dirty="0" err="1"/>
              <a:t>Journal</a:t>
            </a:r>
            <a:r>
              <a:rPr lang="pl-PL" sz="2400" b="1" dirty="0"/>
              <a:t> of Casting and Materials Engineering- </a:t>
            </a:r>
            <a:r>
              <a:rPr lang="pl-PL" sz="2400" dirty="0"/>
              <a:t>20 pkt, </a:t>
            </a:r>
            <a:r>
              <a:rPr lang="en-US" sz="2400" dirty="0"/>
              <a:t>Baz Tech, Google Scholar, Cross</a:t>
            </a:r>
            <a:r>
              <a:rPr lang="pl-PL" sz="2400" dirty="0"/>
              <a:t> Ref., beneficjent programu </a:t>
            </a:r>
            <a:r>
              <a:rPr lang="pl-PL" sz="2400" dirty="0" err="1"/>
              <a:t>MNiSW</a:t>
            </a:r>
            <a:r>
              <a:rPr lang="pl-PL" sz="2400" dirty="0"/>
              <a:t> „Wsparcie dla czasopism naukowych” (2019-2021), </a:t>
            </a:r>
          </a:p>
          <a:p>
            <a:r>
              <a:rPr lang="pl-PL" sz="2400" dirty="0"/>
              <a:t>2. </a:t>
            </a:r>
            <a:r>
              <a:rPr lang="pl-PL" sz="2400" b="1" dirty="0" err="1"/>
              <a:t>Polish</a:t>
            </a:r>
            <a:r>
              <a:rPr lang="pl-PL" sz="2400" b="1" dirty="0"/>
              <a:t> Technical </a:t>
            </a:r>
            <a:r>
              <a:rPr lang="pl-PL" sz="2400" b="1" dirty="0" err="1"/>
              <a:t>Review</a:t>
            </a:r>
            <a:r>
              <a:rPr lang="pl-PL" sz="2400" b="1" dirty="0"/>
              <a:t>- </a:t>
            </a:r>
            <a:r>
              <a:rPr lang="pl-PL" b="1" dirty="0"/>
              <a:t> </a:t>
            </a:r>
            <a:r>
              <a:rPr lang="pl-PL" sz="2400" dirty="0" err="1"/>
              <a:t>BazTech</a:t>
            </a:r>
            <a:r>
              <a:rPr lang="pl-PL" sz="2400" dirty="0"/>
              <a:t>, EBSCO, ERIH+, Index Copernicus </a:t>
            </a:r>
          </a:p>
          <a:p>
            <a:r>
              <a:rPr lang="pl-PL" sz="2400" dirty="0"/>
              <a:t>3. </a:t>
            </a:r>
            <a:r>
              <a:rPr lang="pl-PL" sz="2400" b="1" dirty="0"/>
              <a:t>Inżynieria Materiałowa- </a:t>
            </a:r>
            <a:r>
              <a:rPr lang="pl-PL" sz="2400" dirty="0"/>
              <a:t>40 pkt, ERIH+, </a:t>
            </a:r>
            <a:r>
              <a:rPr lang="pl-PL" sz="2400" dirty="0" err="1"/>
              <a:t>BazTech</a:t>
            </a:r>
            <a:r>
              <a:rPr lang="pl-PL" sz="2400" dirty="0"/>
              <a:t>, Index Copernicus, EBSCO</a:t>
            </a:r>
          </a:p>
          <a:p>
            <a:r>
              <a:rPr lang="pl-PL" sz="2400" dirty="0"/>
              <a:t>4. </a:t>
            </a:r>
            <a:r>
              <a:rPr lang="pl-PL" sz="2400" b="1" dirty="0" err="1"/>
              <a:t>Packaging</a:t>
            </a:r>
            <a:r>
              <a:rPr lang="pl-PL" sz="2400" b="1" dirty="0"/>
              <a:t> </a:t>
            </a:r>
            <a:r>
              <a:rPr lang="pl-PL" sz="2400" b="1" dirty="0" err="1"/>
              <a:t>Review</a:t>
            </a:r>
            <a:r>
              <a:rPr lang="pl-PL" sz="2400" b="1" dirty="0"/>
              <a:t>-</a:t>
            </a:r>
            <a:r>
              <a:rPr lang="pl-PL" dirty="0"/>
              <a:t> </a:t>
            </a:r>
            <a:r>
              <a:rPr lang="pl-PL" sz="2400" dirty="0"/>
              <a:t>EBSCO, Index Copernicus </a:t>
            </a:r>
            <a:endParaRPr lang="pl-PL" sz="2400" b="1" dirty="0"/>
          </a:p>
          <a:p>
            <a:r>
              <a:rPr lang="pl-PL" sz="2400" dirty="0"/>
              <a:t>5. </a:t>
            </a:r>
            <a:r>
              <a:rPr lang="pl-PL" sz="2400" b="1" dirty="0" err="1"/>
              <a:t>Archives</a:t>
            </a:r>
            <a:r>
              <a:rPr lang="pl-PL" sz="2400" b="1" dirty="0"/>
              <a:t> of </a:t>
            </a:r>
            <a:r>
              <a:rPr lang="pl-PL" sz="2400" b="1" dirty="0" err="1"/>
              <a:t>Metallurgy</a:t>
            </a:r>
            <a:r>
              <a:rPr lang="pl-PL" sz="2400" b="1" dirty="0"/>
              <a:t> and Materials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FC574D8-02D2-48B3-9AE5-55C3BC2136AF}"/>
              </a:ext>
            </a:extLst>
          </p:cNvPr>
          <p:cNvSpPr txBox="1"/>
          <p:nvPr/>
        </p:nvSpPr>
        <p:spPr>
          <a:xfrm>
            <a:off x="707136" y="5797296"/>
            <a:ext cx="10926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/>
              <a:t>Czasopisma ujęte w ERIH+, </a:t>
            </a:r>
            <a:r>
              <a:rPr lang="en-US" b="1" dirty="0"/>
              <a:t>DOAJ</a:t>
            </a:r>
            <a:r>
              <a:rPr lang="pl-PL" b="1" dirty="0"/>
              <a:t>, EBSCO, Index Copernicus International będą na odrębnej liści i mogą </a:t>
            </a:r>
            <a:r>
              <a:rPr lang="pl-PL" dirty="0"/>
              <a:t>znaleźć się w wykazie </a:t>
            </a:r>
            <a:r>
              <a:rPr lang="pl-PL" b="1" dirty="0"/>
              <a:t>wyłącznie </a:t>
            </a:r>
            <a:r>
              <a:rPr lang="pl-PL" dirty="0"/>
              <a:t>wskutek rekomendacji ekspertów albo KEN.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487F29C-D2EB-47D6-9AF3-69D3104A078A}"/>
              </a:ext>
            </a:extLst>
          </p:cNvPr>
          <p:cNvSpPr txBox="1"/>
          <p:nvPr/>
        </p:nvSpPr>
        <p:spPr>
          <a:xfrm>
            <a:off x="768096" y="119733"/>
            <a:ext cx="10716768" cy="2554545"/>
          </a:xfrm>
          <a:prstGeom prst="rect">
            <a:avLst/>
          </a:prstGeom>
          <a:noFill/>
          <a:ln w="666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28 662 czasopism </a:t>
            </a:r>
            <a:r>
              <a:rPr lang="pl-PL" sz="2000" dirty="0"/>
              <a:t>uwzględnionych w bazach </a:t>
            </a:r>
            <a:r>
              <a:rPr lang="pl-PL" sz="2000" b="1" i="1" dirty="0"/>
              <a:t>Web of Science </a:t>
            </a:r>
            <a:r>
              <a:rPr lang="pl-PL" sz="2000" dirty="0"/>
              <a:t>i/lub </a:t>
            </a:r>
            <a:r>
              <a:rPr lang="pl-PL" sz="2000" b="1" i="1" dirty="0" err="1"/>
              <a:t>Scopus</a:t>
            </a:r>
            <a:r>
              <a:rPr lang="pl-PL" sz="2000" dirty="0"/>
              <a:t>, albo jest laureatami ostatniego konkursu „</a:t>
            </a:r>
            <a:r>
              <a:rPr lang="pl-PL" sz="2000" b="1" i="1" dirty="0"/>
              <a:t>Wsparcie dla Czasopism Naukowych</a:t>
            </a:r>
            <a:r>
              <a:rPr lang="pl-PL" sz="2000" dirty="0"/>
              <a:t>” (</a:t>
            </a:r>
            <a:r>
              <a:rPr lang="pl-PL" sz="2000" b="1" i="1" dirty="0"/>
              <a:t>w § 6 ust. 1</a:t>
            </a:r>
            <a:r>
              <a:rPr lang="pl-PL" sz="2000" dirty="0"/>
              <a:t>), które są uwzględnione w aktualnym wykazie.</a:t>
            </a:r>
          </a:p>
          <a:p>
            <a:pPr algn="just"/>
            <a:r>
              <a:rPr lang="pl-PL" sz="2000" b="1" dirty="0"/>
              <a:t>2. 3 960 czasopism </a:t>
            </a:r>
            <a:r>
              <a:rPr lang="pl-PL" sz="2000" dirty="0"/>
              <a:t>uwzględnionych w bazach </a:t>
            </a:r>
            <a:r>
              <a:rPr lang="pl-PL" sz="2000" b="1" i="1" dirty="0"/>
              <a:t>Web of Science </a:t>
            </a:r>
            <a:r>
              <a:rPr lang="pl-PL" sz="2000" dirty="0"/>
              <a:t>i/lub </a:t>
            </a:r>
            <a:r>
              <a:rPr lang="pl-PL" sz="2000" b="1" i="1" dirty="0" err="1"/>
              <a:t>Scopus</a:t>
            </a:r>
            <a:r>
              <a:rPr lang="pl-PL" sz="2000" b="1" i="1" dirty="0"/>
              <a:t> </a:t>
            </a:r>
            <a:r>
              <a:rPr lang="pl-PL" sz="2000" dirty="0"/>
              <a:t>(</a:t>
            </a:r>
            <a:r>
              <a:rPr lang="pl-PL" sz="2000" b="1" i="1" dirty="0"/>
              <a:t>w § 6 ust. 1</a:t>
            </a:r>
            <a:r>
              <a:rPr lang="pl-PL" sz="2000" dirty="0"/>
              <a:t>), które nie są uwzględnione w aktualnym wykazie.</a:t>
            </a:r>
          </a:p>
          <a:p>
            <a:pPr algn="just"/>
            <a:r>
              <a:rPr lang="pl-PL" sz="2000" b="1" dirty="0"/>
              <a:t>3. ? ??? czasopism </a:t>
            </a:r>
            <a:r>
              <a:rPr lang="pl-PL" sz="2000" dirty="0"/>
              <a:t>indeksowanych w tzw. „małych bazach” tj. </a:t>
            </a:r>
            <a:r>
              <a:rPr lang="pl-PL" sz="2000" b="1" i="1" dirty="0"/>
              <a:t>ERIH+, EBSCO, DOAJ, IC-MJL</a:t>
            </a:r>
            <a:r>
              <a:rPr lang="pl-PL" sz="2000" dirty="0"/>
              <a:t>), albo nie jest indeksowana w żadnych wymienionych w rozporządzeniu bazach (warunki</a:t>
            </a:r>
          </a:p>
          <a:p>
            <a:pPr algn="just"/>
            <a:r>
              <a:rPr lang="pl-PL" sz="2000" dirty="0"/>
              <a:t>określone </a:t>
            </a:r>
            <a:r>
              <a:rPr lang="pl-PL" sz="2000" b="1" i="1" dirty="0"/>
              <a:t>w § 6 ust. 2</a:t>
            </a:r>
            <a:r>
              <a:rPr lang="pl-PL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6032367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5077</TotalTime>
  <Words>3471</Words>
  <Application>Microsoft Office PowerPoint</Application>
  <PresentationFormat>Panoramiczny</PresentationFormat>
  <Paragraphs>1098</Paragraphs>
  <Slides>21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Motyw pakietu Office</vt:lpstr>
      <vt:lpstr>VI Zebranie Plenarne Komitetu Inżynierii Materiałowej  i Metalurgii PAN</vt:lpstr>
      <vt:lpstr>Porządek obrad</vt:lpstr>
      <vt:lpstr>Tytuł naukowy profesora dla Joanny Wojewody-Budki</vt:lpstr>
      <vt:lpstr>Tytuł DHC oraz członkowstwo honorowe dla Jerzego Lisa</vt:lpstr>
      <vt:lpstr>Prezentacja programu PowerPoint</vt:lpstr>
      <vt:lpstr>Wyniki ewaluacji jednostek naukowych w dyscyplinie Inżynieria Materiałowa za lata 2022-2025</vt:lpstr>
      <vt:lpstr>Wyniki ewaluacji jednostek naukowych w dyscyplinie  Inżynieria Materiałowa za lata 2022-2025</vt:lpstr>
      <vt:lpstr>Prezentacja programu PowerPoint</vt:lpstr>
      <vt:lpstr>Prezentacja programu PowerPoint</vt:lpstr>
      <vt:lpstr>Prezentacja programu PowerPoint</vt:lpstr>
      <vt:lpstr>Prezentacja programu PowerPoint</vt:lpstr>
      <vt:lpstr>Rozstrzygnięcia kolejnych konkursów  NCN w Panelu ST11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Ocena czasopism naukowych i roli Komitetu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Zebranie Plenarne Komitetu Inżynierii Materiałowej  i Metalurgii PAN</dc:title>
  <dc:creator>Pawel Zieba</dc:creator>
  <cp:lastModifiedBy>Pawel Zieba</cp:lastModifiedBy>
  <cp:revision>81</cp:revision>
  <dcterms:created xsi:type="dcterms:W3CDTF">2026-05-27T15:42:38Z</dcterms:created>
  <dcterms:modified xsi:type="dcterms:W3CDTF">2026-10-02T20:43:57Z</dcterms:modified>
</cp:coreProperties>
</file>